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60" r:id="rId4"/>
    <p:sldId id="265" r:id="rId5"/>
    <p:sldId id="262" r:id="rId6"/>
    <p:sldId id="263" r:id="rId7"/>
    <p:sldId id="264" r:id="rId8"/>
    <p:sldId id="261" r:id="rId9"/>
    <p:sldId id="268" r:id="rId10"/>
    <p:sldId id="267" r:id="rId11"/>
    <p:sldId id="272" r:id="rId12"/>
    <p:sldId id="266" r:id="rId13"/>
    <p:sldId id="269" r:id="rId14"/>
    <p:sldId id="270" r:id="rId15"/>
    <p:sldId id="271" r:id="rId16"/>
    <p:sldId id="273" r:id="rId17"/>
    <p:sldId id="259" r:id="rId18"/>
  </p:sldIdLst>
  <p:sldSz cx="12192000" cy="6858000"/>
  <p:notesSz cx="6858000" cy="9144000"/>
  <p:embeddedFontLst>
    <p:embeddedFont>
      <p:font typeface="Baskerville Old Face" panose="02020602080505020303" pitchFamily="18" charset="0"/>
      <p:regular r:id="rId20"/>
    </p:embeddedFont>
    <p:embeddedFont>
      <p:font typeface="Cambria" panose="02040503050406030204" pitchFamily="18" charset="0"/>
      <p:regular r:id="rId21"/>
      <p:bold r:id="rId22"/>
      <p:italic r:id="rId23"/>
      <p:boldItalic r:id="rId24"/>
    </p:embeddedFont>
    <p:embeddedFont>
      <p:font typeface="Chiller" panose="04020404031007020602" pitchFamily="82" charset="0"/>
      <p:regular r:id="rId25"/>
    </p:embeddedFont>
    <p:embeddedFont>
      <p:font typeface="Copperplate Gothic Bold" panose="020E0705020206020404" pitchFamily="34" charset="0"/>
      <p:regular r:id="rId26"/>
    </p:embeddedFont>
    <p:embeddedFont>
      <p:font typeface="Eras Demi ITC" panose="020B0805030504020804" pitchFamily="34" charset="0"/>
      <p:regular r:id="rId27"/>
    </p:embeddedFont>
    <p:embeddedFont>
      <p:font typeface="Franklin Gothic Demi" panose="020B0703020102020204" pitchFamily="34" charset="0"/>
      <p:regular r:id="rId28"/>
      <p:italic r:id="rId29"/>
    </p:embeddedFont>
    <p:embeddedFont>
      <p:font typeface="Gloucester MT Extra Condensed" panose="02030808020601010101" pitchFamily="18" charset="0"/>
      <p:regular r:id="rId30"/>
    </p:embeddedFont>
    <p:embeddedFont>
      <p:font typeface="Lato Black" panose="020F0502020204030203" pitchFamily="34" charset="0"/>
      <p:bold r:id="rId31"/>
      <p:boldItalic r:id="rId32"/>
    </p:embeddedFont>
    <p:embeddedFont>
      <p:font typeface="Libre Baskerville" panose="02000000000000000000" pitchFamily="2" charset="0"/>
      <p:regular r:id="rId33"/>
      <p:bold r:id="rId34"/>
      <p:italic r:id="rId35"/>
    </p:embeddedFont>
    <p:embeddedFont>
      <p:font typeface="Matura MT Script Capitals" panose="03020802060602070202" pitchFamily="66" charset="0"/>
      <p:regular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hnFQsu0qTBRZ+C47HNp0tuHCNko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i Nikhil Sadhula" initials="SS" lastIdx="1" clrIdx="0">
    <p:extLst>
      <p:ext uri="{19B8F6BF-5375-455C-9EA6-DF929625EA0E}">
        <p15:presenceInfo xmlns:p15="http://schemas.microsoft.com/office/powerpoint/2012/main" userId="b7201c33b94e915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87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754" y="1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customschemas.google.com/relationships/presentationmetadata" Target="meta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14" name="Google Shape;11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sp>
        <p:nvSpPr>
          <p:cNvPr id="16" name="Google Shape;1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20" name="Google Shape;20;p7"/>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1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87" name="Google Shape;87;p16"/>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1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27" name="Google Shape;27;p8"/>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
        <p:cNvGrpSpPr/>
        <p:nvPr/>
      </p:nvGrpSpPr>
      <p:grpSpPr>
        <a:xfrm>
          <a:off x="0" y="0"/>
          <a:ext cx="0" cy="0"/>
          <a:chOff x="0" y="0"/>
          <a:chExt cx="0" cy="0"/>
        </a:xfrm>
      </p:grpSpPr>
      <p:sp>
        <p:nvSpPr>
          <p:cNvPr id="29" name="Google Shape;29;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32" name="Google Shape;32;p9"/>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3"/>
        <p:cNvGrpSpPr/>
        <p:nvPr/>
      </p:nvGrpSpPr>
      <p:grpSpPr>
        <a:xfrm>
          <a:off x="0" y="0"/>
          <a:ext cx="0" cy="0"/>
          <a:chOff x="0" y="0"/>
          <a:chExt cx="0" cy="0"/>
        </a:xfrm>
      </p:grpSpPr>
      <p:sp>
        <p:nvSpPr>
          <p:cNvPr id="34" name="Google Shape;34;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39" name="Google Shape;39;p10"/>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3" name="Google Shape;43;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46" name="Google Shape;46;p11"/>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
        <p:cNvGrpSpPr/>
        <p:nvPr/>
      </p:nvGrpSpPr>
      <p:grpSpPr>
        <a:xfrm>
          <a:off x="0" y="0"/>
          <a:ext cx="0" cy="0"/>
          <a:chOff x="0" y="0"/>
          <a:chExt cx="0" cy="0"/>
        </a:xfrm>
      </p:grpSpPr>
      <p:sp>
        <p:nvSpPr>
          <p:cNvPr id="48" name="Google Shape;48;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1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54" name="Google Shape;54;p12"/>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5"/>
        <p:cNvGrpSpPr/>
        <p:nvPr/>
      </p:nvGrpSpPr>
      <p:grpSpPr>
        <a:xfrm>
          <a:off x="0" y="0"/>
          <a:ext cx="0" cy="0"/>
          <a:chOff x="0" y="0"/>
          <a:chExt cx="0" cy="0"/>
        </a:xfrm>
      </p:grpSpPr>
      <p:sp>
        <p:nvSpPr>
          <p:cNvPr id="56" name="Google Shape;56;p1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8" name="Google Shape;58;p1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1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0" name="Google Shape;60;p1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64" name="Google Shape;64;p13"/>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8" name="Google Shape;68;p1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72" name="Google Shape;72;p14"/>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5"/>
          <p:cNvSpPr>
            <a:spLocks noGrp="1"/>
          </p:cNvSpPr>
          <p:nvPr>
            <p:ph type="pic" idx="2"/>
          </p:nvPr>
        </p:nvSpPr>
        <p:spPr>
          <a:xfrm>
            <a:off x="5183188" y="987425"/>
            <a:ext cx="6172200" cy="4873625"/>
          </a:xfrm>
          <a:prstGeom prst="rect">
            <a:avLst/>
          </a:prstGeom>
          <a:noFill/>
          <a:ln>
            <a:noFill/>
          </a:ln>
        </p:spPr>
      </p:sp>
      <p:sp>
        <p:nvSpPr>
          <p:cNvPr id="76" name="Google Shape;76;p1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7" name="Google Shape;7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80" name="Google Shape;80;p15"/>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
          <p:cNvPicPr preferRelativeResize="0"/>
          <p:nvPr/>
        </p:nvPicPr>
        <p:blipFill rotWithShape="1">
          <a:blip r:embed="rId3">
            <a:alphaModFix/>
          </a:blip>
          <a:srcRect/>
          <a:stretch/>
        </p:blipFill>
        <p:spPr>
          <a:xfrm>
            <a:off x="1185" y="81951"/>
            <a:ext cx="12190815" cy="6694098"/>
          </a:xfrm>
          <a:prstGeom prst="rect">
            <a:avLst/>
          </a:prstGeom>
          <a:noFill/>
          <a:ln>
            <a:noFill/>
          </a:ln>
        </p:spPr>
      </p:pic>
      <p:sp>
        <p:nvSpPr>
          <p:cNvPr id="99" name="Google Shape;99;p1"/>
          <p:cNvSpPr txBox="1"/>
          <p:nvPr/>
        </p:nvSpPr>
        <p:spPr>
          <a:xfrm>
            <a:off x="2472904" y="3494979"/>
            <a:ext cx="7246189" cy="1046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br>
              <a:rPr lang="en-IN" sz="1800" b="0" i="0" u="none" strike="noStrike" cap="none" dirty="0">
                <a:solidFill>
                  <a:schemeClr val="dk1"/>
                </a:solidFill>
                <a:latin typeface="Calibri"/>
                <a:ea typeface="Calibri"/>
                <a:cs typeface="Calibri"/>
                <a:sym typeface="Calibri"/>
              </a:rPr>
            </a:br>
            <a:r>
              <a:rPr lang="en-IN" sz="4400" b="0" i="0" u="none" strike="noStrike" cap="none" dirty="0">
                <a:solidFill>
                  <a:srgbClr val="00B050"/>
                </a:solidFill>
                <a:latin typeface="Copperplate Gothic Bold" panose="020E0705020206020404" pitchFamily="34" charset="0"/>
                <a:ea typeface="Calibri"/>
                <a:cs typeface="Calibri"/>
                <a:sym typeface="Calibri"/>
              </a:rPr>
              <a:t>CINESAGE</a:t>
            </a:r>
            <a:endParaRPr lang="en-IN" sz="4400" dirty="0">
              <a:solidFill>
                <a:srgbClr val="00B050"/>
              </a:solidFill>
              <a:latin typeface="Copperplate Gothic Bold" panose="020E0705020206020404" pitchFamily="34" charset="0"/>
            </a:endParaRPr>
          </a:p>
        </p:txBody>
      </p:sp>
      <p:sp>
        <p:nvSpPr>
          <p:cNvPr id="6" name="TextBox 5">
            <a:extLst>
              <a:ext uri="{FF2B5EF4-FFF2-40B4-BE49-F238E27FC236}">
                <a16:creationId xmlns:a16="http://schemas.microsoft.com/office/drawing/2014/main" id="{CEF79D62-77D5-9BF7-77E6-2DB1C6327BF3}"/>
              </a:ext>
            </a:extLst>
          </p:cNvPr>
          <p:cNvSpPr txBox="1"/>
          <p:nvPr/>
        </p:nvSpPr>
        <p:spPr>
          <a:xfrm>
            <a:off x="2846953" y="4722829"/>
            <a:ext cx="6872140" cy="523220"/>
          </a:xfrm>
          <a:prstGeom prst="rect">
            <a:avLst/>
          </a:prstGeom>
          <a:noFill/>
        </p:spPr>
        <p:txBody>
          <a:bodyPr wrap="square" rtlCol="0">
            <a:spAutoFit/>
          </a:bodyPr>
          <a:lstStyle/>
          <a:p>
            <a:pPr algn="ctr"/>
            <a:r>
              <a:rPr lang="en-GB" sz="2800" dirty="0">
                <a:solidFill>
                  <a:srgbClr val="FF0000"/>
                </a:solidFill>
                <a:latin typeface="Chiller" panose="04020404031007020602" pitchFamily="82" charset="0"/>
              </a:rPr>
              <a:t>A Machine Learning based Movie Recommendation System</a:t>
            </a:r>
            <a:endParaRPr lang="en-IN" sz="2800" dirty="0">
              <a:solidFill>
                <a:srgbClr val="FF0000"/>
              </a:solidFill>
              <a:latin typeface="Chiller" panose="04020404031007020602" pitchFamily="82" charset="0"/>
            </a:endParaRPr>
          </a:p>
        </p:txBody>
      </p:sp>
      <p:pic>
        <p:nvPicPr>
          <p:cNvPr id="8" name="Picture 7">
            <a:extLst>
              <a:ext uri="{FF2B5EF4-FFF2-40B4-BE49-F238E27FC236}">
                <a16:creationId xmlns:a16="http://schemas.microsoft.com/office/drawing/2014/main" id="{1AA98792-8A38-829D-AB44-F4A2EDEF7E51}"/>
              </a:ext>
            </a:extLst>
          </p:cNvPr>
          <p:cNvPicPr>
            <a:picLocks noChangeAspect="1"/>
          </p:cNvPicPr>
          <p:nvPr/>
        </p:nvPicPr>
        <p:blipFill>
          <a:blip r:embed="rId4"/>
          <a:stretch>
            <a:fillRect/>
          </a:stretch>
        </p:blipFill>
        <p:spPr>
          <a:xfrm>
            <a:off x="0" y="5293152"/>
            <a:ext cx="1669330" cy="1611952"/>
          </a:xfrm>
          <a:prstGeom prst="rect">
            <a:avLst/>
          </a:prstGeom>
        </p:spPr>
      </p:pic>
      <p:sp>
        <p:nvSpPr>
          <p:cNvPr id="9" name="TextBox 8">
            <a:extLst>
              <a:ext uri="{FF2B5EF4-FFF2-40B4-BE49-F238E27FC236}">
                <a16:creationId xmlns:a16="http://schemas.microsoft.com/office/drawing/2014/main" id="{DC8A3241-EFF4-3812-6A32-6557781BF3FB}"/>
              </a:ext>
            </a:extLst>
          </p:cNvPr>
          <p:cNvSpPr txBox="1"/>
          <p:nvPr/>
        </p:nvSpPr>
        <p:spPr>
          <a:xfrm>
            <a:off x="8625525" y="5610939"/>
            <a:ext cx="3110845" cy="400110"/>
          </a:xfrm>
          <a:prstGeom prst="rect">
            <a:avLst/>
          </a:prstGeom>
          <a:noFill/>
        </p:spPr>
        <p:txBody>
          <a:bodyPr wrap="square" rtlCol="0">
            <a:spAutoFit/>
          </a:bodyPr>
          <a:lstStyle/>
          <a:p>
            <a:r>
              <a:rPr lang="en-GB" sz="2000" dirty="0">
                <a:latin typeface="Eras Demi ITC" panose="020B0805030504020804" pitchFamily="34" charset="0"/>
              </a:rPr>
              <a:t>By : Sai Nikhil Sadhula</a:t>
            </a:r>
            <a:endParaRPr lang="en-IN" sz="2000" dirty="0">
              <a:latin typeface="Eras Demi ITC" panose="020B08050305040208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96E8E-B937-46D8-D80F-AA0CC6002B56}"/>
              </a:ext>
            </a:extLst>
          </p:cNvPr>
          <p:cNvSpPr>
            <a:spLocks noGrp="1"/>
          </p:cNvSpPr>
          <p:nvPr>
            <p:ph type="title"/>
          </p:nvPr>
        </p:nvSpPr>
        <p:spPr>
          <a:xfrm>
            <a:off x="762785" y="103696"/>
            <a:ext cx="10515600" cy="838985"/>
          </a:xfrm>
        </p:spPr>
        <p:txBody>
          <a:bodyPr>
            <a:normAutofit fontScale="90000"/>
          </a:bodyPr>
          <a:lstStyle/>
          <a:p>
            <a:r>
              <a:rPr lang="en-GB" sz="2800" dirty="0">
                <a:solidFill>
                  <a:srgbClr val="FF0000"/>
                </a:solidFill>
                <a:latin typeface="Matura MT Script Capitals" panose="03020802060602070202" pitchFamily="66" charset="0"/>
              </a:rPr>
              <a:t>Similarity Calculation</a:t>
            </a:r>
            <a:br>
              <a:rPr lang="en-GB" dirty="0"/>
            </a:br>
            <a:endParaRPr lang="en-IN" dirty="0"/>
          </a:p>
        </p:txBody>
      </p:sp>
      <p:sp>
        <p:nvSpPr>
          <p:cNvPr id="3" name="Text Placeholder 2">
            <a:extLst>
              <a:ext uri="{FF2B5EF4-FFF2-40B4-BE49-F238E27FC236}">
                <a16:creationId xmlns:a16="http://schemas.microsoft.com/office/drawing/2014/main" id="{B0780B60-3EA2-5154-7A18-7BB506C8846D}"/>
              </a:ext>
            </a:extLst>
          </p:cNvPr>
          <p:cNvSpPr>
            <a:spLocks noGrp="1"/>
          </p:cNvSpPr>
          <p:nvPr>
            <p:ph type="body" idx="1"/>
          </p:nvPr>
        </p:nvSpPr>
        <p:spPr>
          <a:xfrm>
            <a:off x="659483" y="523188"/>
            <a:ext cx="10515600" cy="1428160"/>
          </a:xfrm>
        </p:spPr>
        <p:txBody>
          <a:bodyPr>
            <a:normAutofit fontScale="92500" lnSpcReduction="20000"/>
          </a:bodyPr>
          <a:lstStyle/>
          <a:p>
            <a:r>
              <a:rPr lang="en-GB" sz="1600" dirty="0"/>
              <a:t>Computed cosine similarity between movie tags to determine the similarity matrix.</a:t>
            </a:r>
          </a:p>
          <a:p>
            <a:r>
              <a:rPr lang="en-GB" sz="1600" dirty="0"/>
              <a:t>This matrix serves as the foundation for the recommendation system, enabling the identification of similar movies for a given input.</a:t>
            </a:r>
          </a:p>
          <a:p>
            <a:r>
              <a:rPr lang="en-GB" sz="1600" dirty="0"/>
              <a:t>The recommendation function utilizes this similarity matrix to suggest relevant movies to users based on their preferences.</a:t>
            </a:r>
            <a:br>
              <a:rPr lang="en-GB" dirty="0"/>
            </a:br>
            <a:endParaRPr lang="en-IN" dirty="0"/>
          </a:p>
        </p:txBody>
      </p:sp>
      <p:sp>
        <p:nvSpPr>
          <p:cNvPr id="4" name="TextBox 3">
            <a:extLst>
              <a:ext uri="{FF2B5EF4-FFF2-40B4-BE49-F238E27FC236}">
                <a16:creationId xmlns:a16="http://schemas.microsoft.com/office/drawing/2014/main" id="{9DF044AB-50C5-5FE9-0731-94B4CD72008F}"/>
              </a:ext>
            </a:extLst>
          </p:cNvPr>
          <p:cNvSpPr txBox="1"/>
          <p:nvPr/>
        </p:nvSpPr>
        <p:spPr>
          <a:xfrm>
            <a:off x="759251" y="1635932"/>
            <a:ext cx="10152668" cy="3862596"/>
          </a:xfrm>
          <a:prstGeom prst="rect">
            <a:avLst/>
          </a:prstGeom>
          <a:noFill/>
        </p:spPr>
        <p:txBody>
          <a:bodyPr wrap="square" rtlCol="0">
            <a:spAutoFit/>
          </a:bodyPr>
          <a:lstStyle/>
          <a:p>
            <a:r>
              <a:rPr lang="en-GB" sz="2800" dirty="0">
                <a:solidFill>
                  <a:srgbClr val="FF0000"/>
                </a:solidFill>
                <a:latin typeface="Matura MT Script Capitals" panose="03020802060602070202" pitchFamily="66" charset="0"/>
              </a:rPr>
              <a:t>Recommendation Function</a:t>
            </a:r>
          </a:p>
          <a:p>
            <a:endParaRPr lang="en-GB" dirty="0"/>
          </a:p>
          <a:p>
            <a:pPr marL="285750" indent="-285750">
              <a:lnSpc>
                <a:spcPct val="150000"/>
              </a:lnSpc>
              <a:buFont typeface="Wingdings" panose="05000000000000000000" pitchFamily="2" charset="2"/>
              <a:buChar char="ü"/>
            </a:pPr>
            <a:r>
              <a:rPr lang="en-GB" b="1" dirty="0"/>
              <a:t>Input: </a:t>
            </a:r>
            <a:r>
              <a:rPr lang="en-GB" dirty="0"/>
              <a:t>The function takes the title of a movie as input.</a:t>
            </a:r>
          </a:p>
          <a:p>
            <a:pPr marL="285750" indent="-285750">
              <a:lnSpc>
                <a:spcPct val="150000"/>
              </a:lnSpc>
              <a:buFont typeface="Wingdings" panose="05000000000000000000" pitchFamily="2" charset="2"/>
              <a:buChar char="ü"/>
            </a:pPr>
            <a:r>
              <a:rPr lang="en-GB" b="1" dirty="0"/>
              <a:t>Index Retrieval: </a:t>
            </a:r>
            <a:r>
              <a:rPr lang="en-GB" dirty="0"/>
              <a:t>It locates the index of the input movie in the data frame containing movie information.</a:t>
            </a:r>
          </a:p>
          <a:p>
            <a:pPr marL="285750" indent="-285750">
              <a:lnSpc>
                <a:spcPct val="150000"/>
              </a:lnSpc>
              <a:buFont typeface="Wingdings" panose="05000000000000000000" pitchFamily="2" charset="2"/>
              <a:buChar char="ü"/>
            </a:pPr>
            <a:r>
              <a:rPr lang="en-GB" b="1" dirty="0"/>
              <a:t>Similarity Calculation: </a:t>
            </a:r>
            <a:r>
              <a:rPr lang="en-GB" dirty="0"/>
              <a:t>Using the index of the input movie, the function retrieves the corresponding row from the cosine similarity matrix, which contains similarity scores between the input movie and all other movies in the dataset.</a:t>
            </a:r>
          </a:p>
          <a:p>
            <a:pPr marL="285750" indent="-285750">
              <a:lnSpc>
                <a:spcPct val="150000"/>
              </a:lnSpc>
              <a:buFont typeface="Wingdings" panose="05000000000000000000" pitchFamily="2" charset="2"/>
              <a:buChar char="ü"/>
            </a:pPr>
            <a:r>
              <a:rPr lang="en-GB" b="1" dirty="0"/>
              <a:t>Sorting: </a:t>
            </a:r>
            <a:r>
              <a:rPr lang="en-GB" dirty="0"/>
              <a:t>The function sorts the similarity scores in descending order to identify the movies most similar to the input movie.</a:t>
            </a:r>
          </a:p>
          <a:p>
            <a:pPr marL="285750" indent="-285750">
              <a:lnSpc>
                <a:spcPct val="150000"/>
              </a:lnSpc>
              <a:buFont typeface="Wingdings" panose="05000000000000000000" pitchFamily="2" charset="2"/>
              <a:buChar char="ü"/>
            </a:pPr>
            <a:r>
              <a:rPr lang="en-GB" b="1" dirty="0"/>
              <a:t>Output: </a:t>
            </a:r>
            <a:r>
              <a:rPr lang="en-GB" dirty="0"/>
              <a:t>Finally, the function outputs the titles of the top recommended movies based on their similarity scores. By default, it returns the titles of the top 5 recommended movies, excluding the input movie itself.</a:t>
            </a:r>
          </a:p>
          <a:p>
            <a:pPr marL="285750" indent="-285750">
              <a:lnSpc>
                <a:spcPct val="150000"/>
              </a:lnSpc>
              <a:buFont typeface="Wingdings" panose="05000000000000000000" pitchFamily="2" charset="2"/>
              <a:buChar char="ü"/>
            </a:pPr>
            <a:r>
              <a:rPr lang="en-GB" b="1" dirty="0"/>
              <a:t>Usage</a:t>
            </a:r>
            <a:r>
              <a:rPr lang="en-GB" dirty="0"/>
              <a:t>: Users can call this function and provide the title of a movie they enjoyed. The function then generates a list of recommended movies that share similar content characteristics with the input movie.</a:t>
            </a:r>
          </a:p>
          <a:p>
            <a:endParaRPr lang="en-IN" dirty="0"/>
          </a:p>
        </p:txBody>
      </p:sp>
      <p:sp>
        <p:nvSpPr>
          <p:cNvPr id="5" name="TextBox 4">
            <a:extLst>
              <a:ext uri="{FF2B5EF4-FFF2-40B4-BE49-F238E27FC236}">
                <a16:creationId xmlns:a16="http://schemas.microsoft.com/office/drawing/2014/main" id="{AEC40ADB-E41B-FF4E-3B42-0D346CA3C168}"/>
              </a:ext>
            </a:extLst>
          </p:cNvPr>
          <p:cNvSpPr txBox="1"/>
          <p:nvPr/>
        </p:nvSpPr>
        <p:spPr>
          <a:xfrm>
            <a:off x="759251" y="5277378"/>
            <a:ext cx="10316065" cy="954107"/>
          </a:xfrm>
          <a:prstGeom prst="rect">
            <a:avLst/>
          </a:prstGeom>
          <a:noFill/>
        </p:spPr>
        <p:txBody>
          <a:bodyPr wrap="square" rtlCol="0">
            <a:spAutoFit/>
          </a:bodyPr>
          <a:lstStyle/>
          <a:p>
            <a:r>
              <a:rPr lang="en-GB" sz="2800" dirty="0">
                <a:solidFill>
                  <a:srgbClr val="FF0000"/>
                </a:solidFill>
                <a:latin typeface="Matura MT Script Capitals" panose="03020802060602070202" pitchFamily="66" charset="0"/>
              </a:rPr>
              <a:t>Model Serialization</a:t>
            </a:r>
          </a:p>
          <a:p>
            <a:pPr marL="285750" indent="-285750">
              <a:buFont typeface="Arial" panose="020B0604020202020204" pitchFamily="34" charset="0"/>
              <a:buChar char="•"/>
            </a:pPr>
            <a:r>
              <a:rPr lang="en-GB" dirty="0"/>
              <a:t>Serialized the processed data and similarity matrix using the pickle module for future use.</a:t>
            </a:r>
          </a:p>
          <a:p>
            <a:endParaRPr lang="en-IN" dirty="0"/>
          </a:p>
        </p:txBody>
      </p:sp>
      <p:pic>
        <p:nvPicPr>
          <p:cNvPr id="6" name="Picture 5">
            <a:extLst>
              <a:ext uri="{FF2B5EF4-FFF2-40B4-BE49-F238E27FC236}">
                <a16:creationId xmlns:a16="http://schemas.microsoft.com/office/drawing/2014/main" id="{82DF3D0E-4BA3-FF89-5631-9E71981B2AE8}"/>
              </a:ext>
            </a:extLst>
          </p:cNvPr>
          <p:cNvPicPr>
            <a:picLocks noChangeAspect="1"/>
          </p:cNvPicPr>
          <p:nvPr/>
        </p:nvPicPr>
        <p:blipFill>
          <a:blip r:embed="rId2"/>
          <a:stretch>
            <a:fillRect/>
          </a:stretch>
        </p:blipFill>
        <p:spPr>
          <a:xfrm>
            <a:off x="-216816" y="5623103"/>
            <a:ext cx="1669330" cy="1611952"/>
          </a:xfrm>
          <a:prstGeom prst="rect">
            <a:avLst/>
          </a:prstGeom>
        </p:spPr>
      </p:pic>
    </p:spTree>
    <p:extLst>
      <p:ext uri="{BB962C8B-B14F-4D97-AF65-F5344CB8AC3E}">
        <p14:creationId xmlns:p14="http://schemas.microsoft.com/office/powerpoint/2010/main" val="40668757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49076-2BEC-33D5-5709-1B3A44C70B52}"/>
              </a:ext>
            </a:extLst>
          </p:cNvPr>
          <p:cNvSpPr>
            <a:spLocks noGrp="1"/>
          </p:cNvSpPr>
          <p:nvPr>
            <p:ph type="title"/>
          </p:nvPr>
        </p:nvSpPr>
        <p:spPr>
          <a:xfrm>
            <a:off x="838200" y="176589"/>
            <a:ext cx="10515600" cy="784945"/>
          </a:xfrm>
        </p:spPr>
        <p:txBody>
          <a:bodyPr/>
          <a:lstStyle/>
          <a:p>
            <a:r>
              <a:rPr lang="en-GB" dirty="0">
                <a:solidFill>
                  <a:srgbClr val="FF0000"/>
                </a:solidFill>
                <a:latin typeface="Matura MT Script Capitals" panose="03020802060602070202" pitchFamily="66" charset="0"/>
              </a:rPr>
              <a:t>Deployment</a:t>
            </a:r>
            <a:endParaRPr lang="en-IN" dirty="0">
              <a:solidFill>
                <a:srgbClr val="FF0000"/>
              </a:solidFill>
              <a:latin typeface="Matura MT Script Capitals" panose="03020802060602070202" pitchFamily="66" charset="0"/>
            </a:endParaRPr>
          </a:p>
        </p:txBody>
      </p:sp>
      <p:sp>
        <p:nvSpPr>
          <p:cNvPr id="3" name="Text Placeholder 2">
            <a:extLst>
              <a:ext uri="{FF2B5EF4-FFF2-40B4-BE49-F238E27FC236}">
                <a16:creationId xmlns:a16="http://schemas.microsoft.com/office/drawing/2014/main" id="{10C19313-F476-06FE-E0B8-C29AF9AA6635}"/>
              </a:ext>
            </a:extLst>
          </p:cNvPr>
          <p:cNvSpPr>
            <a:spLocks noGrp="1"/>
          </p:cNvSpPr>
          <p:nvPr>
            <p:ph type="body" idx="1"/>
          </p:nvPr>
        </p:nvSpPr>
        <p:spPr>
          <a:xfrm>
            <a:off x="838200" y="757598"/>
            <a:ext cx="10515600" cy="5209570"/>
          </a:xfrm>
        </p:spPr>
        <p:txBody>
          <a:bodyPr>
            <a:normAutofit fontScale="25000" lnSpcReduction="20000"/>
          </a:bodyPr>
          <a:lstStyle/>
          <a:p>
            <a:pPr marL="114300" indent="0">
              <a:lnSpc>
                <a:spcPct val="120000"/>
              </a:lnSpc>
              <a:buNone/>
            </a:pPr>
            <a:r>
              <a:rPr lang="en-GB" sz="7200" dirty="0">
                <a:solidFill>
                  <a:srgbClr val="00B050"/>
                </a:solidFill>
                <a:latin typeface="Baskerville Old Face" panose="02020602080505020303" pitchFamily="18" charset="0"/>
              </a:rPr>
              <a:t>Integration with TMDB API for Movie Posters:</a:t>
            </a:r>
          </a:p>
          <a:p>
            <a:pPr>
              <a:lnSpc>
                <a:spcPct val="120000"/>
              </a:lnSpc>
              <a:buFont typeface="Wingdings" panose="05000000000000000000" pitchFamily="2" charset="2"/>
              <a:buChar char="§"/>
            </a:pPr>
            <a:r>
              <a:rPr lang="en-GB" sz="5600" dirty="0"/>
              <a:t>The system utilizes the TMDB API to fetch movie poster URLs based on movie IDs.</a:t>
            </a:r>
          </a:p>
          <a:p>
            <a:pPr>
              <a:lnSpc>
                <a:spcPct val="120000"/>
              </a:lnSpc>
              <a:buFont typeface="Wingdings" panose="05000000000000000000" pitchFamily="2" charset="2"/>
              <a:buChar char="§"/>
            </a:pPr>
            <a:r>
              <a:rPr lang="en-GB" sz="5600" dirty="0"/>
              <a:t>A custom function </a:t>
            </a:r>
            <a:r>
              <a:rPr lang="en-GB" sz="5600" dirty="0" err="1"/>
              <a:t>fetch_poster</a:t>
            </a:r>
            <a:r>
              <a:rPr lang="en-GB" sz="5600" dirty="0"/>
              <a:t>() is implemented to handle API requests and retrieve poster URLs for recommended movies.</a:t>
            </a:r>
          </a:p>
          <a:p>
            <a:pPr marL="114300" indent="0">
              <a:lnSpc>
                <a:spcPct val="120000"/>
              </a:lnSpc>
              <a:buNone/>
            </a:pPr>
            <a:r>
              <a:rPr lang="en-GB" sz="7200" dirty="0">
                <a:solidFill>
                  <a:srgbClr val="00B050"/>
                </a:solidFill>
                <a:latin typeface="Baskerville Old Face" panose="02020602080505020303" pitchFamily="18" charset="0"/>
              </a:rPr>
              <a:t>Movie Recommendation Logic:</a:t>
            </a:r>
          </a:p>
          <a:p>
            <a:pPr>
              <a:lnSpc>
                <a:spcPct val="120000"/>
              </a:lnSpc>
              <a:buFont typeface="Wingdings" panose="05000000000000000000" pitchFamily="2" charset="2"/>
              <a:buChar char="§"/>
            </a:pPr>
            <a:r>
              <a:rPr lang="en-GB" sz="5600" dirty="0"/>
              <a:t>The system employs a content-based recommendation approach using cosine similarity.</a:t>
            </a:r>
          </a:p>
          <a:p>
            <a:pPr>
              <a:lnSpc>
                <a:spcPct val="120000"/>
              </a:lnSpc>
              <a:buFont typeface="Wingdings" panose="05000000000000000000" pitchFamily="2" charset="2"/>
              <a:buChar char="§"/>
            </a:pPr>
            <a:r>
              <a:rPr lang="en-GB" sz="5600" dirty="0"/>
              <a:t>Upon receiving a selected movie title from the user, the recommend() function computes similarity scores between the selected movie and others in the dataset.</a:t>
            </a:r>
          </a:p>
          <a:p>
            <a:pPr>
              <a:lnSpc>
                <a:spcPct val="120000"/>
              </a:lnSpc>
              <a:buFont typeface="Wingdings" panose="05000000000000000000" pitchFamily="2" charset="2"/>
              <a:buChar char="§"/>
            </a:pPr>
            <a:r>
              <a:rPr lang="en-GB" sz="5600" dirty="0"/>
              <a:t>It returns the titles and poster URLs of the top 5 recommended movies based on similarity scores.</a:t>
            </a:r>
          </a:p>
          <a:p>
            <a:pPr marL="114300" indent="0">
              <a:lnSpc>
                <a:spcPct val="120000"/>
              </a:lnSpc>
              <a:buNone/>
            </a:pPr>
            <a:r>
              <a:rPr lang="en-GB" sz="7200" dirty="0">
                <a:solidFill>
                  <a:srgbClr val="00B050"/>
                </a:solidFill>
                <a:latin typeface="Baskerville Old Face" panose="02020602080505020303" pitchFamily="18" charset="0"/>
              </a:rPr>
              <a:t>Flask App Structure:</a:t>
            </a:r>
          </a:p>
          <a:p>
            <a:pPr>
              <a:lnSpc>
                <a:spcPct val="120000"/>
              </a:lnSpc>
              <a:buFont typeface="Wingdings" panose="05000000000000000000" pitchFamily="2" charset="2"/>
              <a:buChar char="§"/>
            </a:pPr>
            <a:r>
              <a:rPr lang="en-GB" sz="5600" dirty="0"/>
              <a:t>The Flask application consists of two main routes:</a:t>
            </a:r>
          </a:p>
          <a:p>
            <a:pPr>
              <a:lnSpc>
                <a:spcPct val="120000"/>
              </a:lnSpc>
              <a:buFont typeface="Wingdings" panose="05000000000000000000" pitchFamily="2" charset="2"/>
              <a:buChar char="§"/>
            </a:pPr>
            <a:r>
              <a:rPr lang="en-GB" sz="5600" dirty="0"/>
              <a:t>/: Renders the movie selection page where users can choose a movie from a dropdown list.</a:t>
            </a:r>
          </a:p>
          <a:p>
            <a:pPr>
              <a:lnSpc>
                <a:spcPct val="120000"/>
              </a:lnSpc>
              <a:buFont typeface="Wingdings" panose="05000000000000000000" pitchFamily="2" charset="2"/>
              <a:buChar char="§"/>
            </a:pPr>
            <a:r>
              <a:rPr lang="en-GB" sz="5600" dirty="0"/>
              <a:t>/recommend: Handles the form submission and displays the recommended movies on a separate page</a:t>
            </a:r>
            <a:r>
              <a:rPr lang="en-GB" sz="4000" dirty="0"/>
              <a:t>.</a:t>
            </a:r>
          </a:p>
          <a:p>
            <a:pPr marL="114300" indent="0">
              <a:lnSpc>
                <a:spcPct val="120000"/>
              </a:lnSpc>
              <a:buNone/>
            </a:pPr>
            <a:r>
              <a:rPr lang="en-GB" sz="7200" dirty="0">
                <a:solidFill>
                  <a:srgbClr val="00B050"/>
                </a:solidFill>
                <a:latin typeface="Baskerville Old Face" panose="02020602080505020303" pitchFamily="18" charset="0"/>
              </a:rPr>
              <a:t>Data Loading and Serialization:</a:t>
            </a:r>
          </a:p>
          <a:p>
            <a:pPr>
              <a:lnSpc>
                <a:spcPct val="120000"/>
              </a:lnSpc>
              <a:buFont typeface="Wingdings" panose="05000000000000000000" pitchFamily="2" charset="2"/>
              <a:buChar char="§"/>
            </a:pPr>
            <a:r>
              <a:rPr lang="en-GB" sz="5600" dirty="0"/>
              <a:t>Movie data and the similarity matrix are loaded from serialized files (film.pkl and </a:t>
            </a:r>
            <a:r>
              <a:rPr lang="en-GB" sz="5600" dirty="0" err="1"/>
              <a:t>similarity.pkl</a:t>
            </a:r>
            <a:r>
              <a:rPr lang="en-GB" sz="5600" dirty="0"/>
              <a:t>) stored locally.</a:t>
            </a:r>
          </a:p>
          <a:p>
            <a:pPr>
              <a:lnSpc>
                <a:spcPct val="120000"/>
              </a:lnSpc>
              <a:buFont typeface="Wingdings" panose="05000000000000000000" pitchFamily="2" charset="2"/>
              <a:buChar char="§"/>
            </a:pPr>
            <a:r>
              <a:rPr lang="en-GB" sz="5600" dirty="0"/>
              <a:t>Error handling is implemented to ensure graceful termination if the required files are not found.</a:t>
            </a:r>
          </a:p>
          <a:p>
            <a:pPr>
              <a:lnSpc>
                <a:spcPct val="120000"/>
              </a:lnSpc>
            </a:pPr>
            <a:endParaRPr lang="en-GB" sz="2000" dirty="0"/>
          </a:p>
          <a:p>
            <a:pPr>
              <a:lnSpc>
                <a:spcPct val="120000"/>
              </a:lnSpc>
            </a:pPr>
            <a:endParaRPr lang="en-IN" sz="2000" dirty="0"/>
          </a:p>
        </p:txBody>
      </p:sp>
      <p:pic>
        <p:nvPicPr>
          <p:cNvPr id="5" name="Picture 4">
            <a:extLst>
              <a:ext uri="{FF2B5EF4-FFF2-40B4-BE49-F238E27FC236}">
                <a16:creationId xmlns:a16="http://schemas.microsoft.com/office/drawing/2014/main" id="{F672E54C-90C2-ADAC-376E-03A608D9E57B}"/>
              </a:ext>
            </a:extLst>
          </p:cNvPr>
          <p:cNvPicPr>
            <a:picLocks noChangeAspect="1"/>
          </p:cNvPicPr>
          <p:nvPr/>
        </p:nvPicPr>
        <p:blipFill>
          <a:blip r:embed="rId2"/>
          <a:stretch>
            <a:fillRect/>
          </a:stretch>
        </p:blipFill>
        <p:spPr>
          <a:xfrm>
            <a:off x="-169682" y="5400021"/>
            <a:ext cx="1669330" cy="1611952"/>
          </a:xfrm>
          <a:prstGeom prst="rect">
            <a:avLst/>
          </a:prstGeom>
        </p:spPr>
      </p:pic>
    </p:spTree>
    <p:extLst>
      <p:ext uri="{BB962C8B-B14F-4D97-AF65-F5344CB8AC3E}">
        <p14:creationId xmlns:p14="http://schemas.microsoft.com/office/powerpoint/2010/main" val="18477802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070AD-7C8F-3A4F-0FF7-8452011A3EA5}"/>
              </a:ext>
            </a:extLst>
          </p:cNvPr>
          <p:cNvSpPr>
            <a:spLocks noGrp="1"/>
          </p:cNvSpPr>
          <p:nvPr>
            <p:ph type="title"/>
          </p:nvPr>
        </p:nvSpPr>
        <p:spPr>
          <a:xfrm>
            <a:off x="668517" y="0"/>
            <a:ext cx="10515600" cy="681037"/>
          </a:xfrm>
        </p:spPr>
        <p:txBody>
          <a:bodyPr>
            <a:normAutofit fontScale="90000"/>
          </a:bodyPr>
          <a:lstStyle/>
          <a:p>
            <a:pPr algn="ctr"/>
            <a:r>
              <a:rPr lang="en-GB" dirty="0">
                <a:solidFill>
                  <a:srgbClr val="FF0000"/>
                </a:solidFill>
                <a:latin typeface="Matura MT Script Capitals" panose="03020802060602070202" pitchFamily="66" charset="0"/>
              </a:rPr>
              <a:t>Output</a:t>
            </a:r>
            <a:r>
              <a:rPr lang="en-GB" dirty="0"/>
              <a:t> </a:t>
            </a:r>
            <a:endParaRPr lang="en-IN" dirty="0"/>
          </a:p>
        </p:txBody>
      </p:sp>
      <p:sp>
        <p:nvSpPr>
          <p:cNvPr id="3" name="Text Placeholder 2">
            <a:extLst>
              <a:ext uri="{FF2B5EF4-FFF2-40B4-BE49-F238E27FC236}">
                <a16:creationId xmlns:a16="http://schemas.microsoft.com/office/drawing/2014/main" id="{04B093CD-746D-8568-A921-846F78F10614}"/>
              </a:ext>
            </a:extLst>
          </p:cNvPr>
          <p:cNvSpPr>
            <a:spLocks noGrp="1"/>
          </p:cNvSpPr>
          <p:nvPr>
            <p:ph type="body" idx="1"/>
          </p:nvPr>
        </p:nvSpPr>
        <p:spPr>
          <a:xfrm>
            <a:off x="838200" y="1055802"/>
            <a:ext cx="10515600" cy="5121161"/>
          </a:xfrm>
        </p:spPr>
        <p:txBody>
          <a:bodyPr/>
          <a:lstStyle/>
          <a:p>
            <a:endParaRPr lang="en-IN" dirty="0"/>
          </a:p>
        </p:txBody>
      </p:sp>
      <p:pic>
        <p:nvPicPr>
          <p:cNvPr id="7" name="Picture 6">
            <a:extLst>
              <a:ext uri="{FF2B5EF4-FFF2-40B4-BE49-F238E27FC236}">
                <a16:creationId xmlns:a16="http://schemas.microsoft.com/office/drawing/2014/main" id="{FC11FA0D-6AD2-EBCB-95B7-39D06DD980D8}"/>
              </a:ext>
            </a:extLst>
          </p:cNvPr>
          <p:cNvPicPr>
            <a:picLocks noChangeAspect="1"/>
          </p:cNvPicPr>
          <p:nvPr/>
        </p:nvPicPr>
        <p:blipFill>
          <a:blip r:embed="rId2"/>
          <a:stretch>
            <a:fillRect/>
          </a:stretch>
        </p:blipFill>
        <p:spPr>
          <a:xfrm>
            <a:off x="152400" y="854877"/>
            <a:ext cx="11887200" cy="5322086"/>
          </a:xfrm>
          <a:prstGeom prst="rect">
            <a:avLst/>
          </a:prstGeom>
        </p:spPr>
      </p:pic>
    </p:spTree>
    <p:extLst>
      <p:ext uri="{BB962C8B-B14F-4D97-AF65-F5344CB8AC3E}">
        <p14:creationId xmlns:p14="http://schemas.microsoft.com/office/powerpoint/2010/main" val="1130195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CB93C-E6F0-5BA3-A6E2-BE4F9A590D5D}"/>
              </a:ext>
            </a:extLst>
          </p:cNvPr>
          <p:cNvSpPr>
            <a:spLocks noGrp="1"/>
          </p:cNvSpPr>
          <p:nvPr>
            <p:ph type="title"/>
          </p:nvPr>
        </p:nvSpPr>
        <p:spPr>
          <a:xfrm flipV="1">
            <a:off x="838200" y="197964"/>
            <a:ext cx="10515600" cy="167162"/>
          </a:xfrm>
        </p:spPr>
        <p:txBody>
          <a:bodyPr>
            <a:normAutofit fontScale="90000"/>
          </a:bodyPr>
          <a:lstStyle/>
          <a:p>
            <a:endParaRPr lang="en-IN" dirty="0"/>
          </a:p>
        </p:txBody>
      </p:sp>
      <p:sp>
        <p:nvSpPr>
          <p:cNvPr id="3" name="Text Placeholder 2">
            <a:extLst>
              <a:ext uri="{FF2B5EF4-FFF2-40B4-BE49-F238E27FC236}">
                <a16:creationId xmlns:a16="http://schemas.microsoft.com/office/drawing/2014/main" id="{4FDCA293-84AF-7723-FC5D-1C3953974BC5}"/>
              </a:ext>
            </a:extLst>
          </p:cNvPr>
          <p:cNvSpPr>
            <a:spLocks noGrp="1"/>
          </p:cNvSpPr>
          <p:nvPr>
            <p:ph type="body" idx="1"/>
          </p:nvPr>
        </p:nvSpPr>
        <p:spPr/>
        <p:txBody>
          <a:bodyPr/>
          <a:lstStyle/>
          <a:p>
            <a:endParaRPr lang="en-IN"/>
          </a:p>
        </p:txBody>
      </p:sp>
      <p:pic>
        <p:nvPicPr>
          <p:cNvPr id="7" name="Picture 6">
            <a:extLst>
              <a:ext uri="{FF2B5EF4-FFF2-40B4-BE49-F238E27FC236}">
                <a16:creationId xmlns:a16="http://schemas.microsoft.com/office/drawing/2014/main" id="{21E568FE-C3DC-491D-905A-6EA8FEFE02F1}"/>
              </a:ext>
            </a:extLst>
          </p:cNvPr>
          <p:cNvPicPr>
            <a:picLocks noChangeAspect="1"/>
          </p:cNvPicPr>
          <p:nvPr/>
        </p:nvPicPr>
        <p:blipFill>
          <a:blip r:embed="rId2"/>
          <a:stretch>
            <a:fillRect/>
          </a:stretch>
        </p:blipFill>
        <p:spPr>
          <a:xfrm>
            <a:off x="0" y="122548"/>
            <a:ext cx="12192000" cy="6054415"/>
          </a:xfrm>
          <a:prstGeom prst="rect">
            <a:avLst/>
          </a:prstGeom>
        </p:spPr>
      </p:pic>
    </p:spTree>
    <p:extLst>
      <p:ext uri="{BB962C8B-B14F-4D97-AF65-F5344CB8AC3E}">
        <p14:creationId xmlns:p14="http://schemas.microsoft.com/office/powerpoint/2010/main" val="303605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B2D84-DBF9-D126-4101-2E9B18532840}"/>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216CDDC8-0FA4-5971-E47A-33D8F78A1010}"/>
              </a:ext>
            </a:extLst>
          </p:cNvPr>
          <p:cNvSpPr>
            <a:spLocks noGrp="1"/>
          </p:cNvSpPr>
          <p:nvPr>
            <p:ph type="body" idx="1"/>
          </p:nvPr>
        </p:nvSpPr>
        <p:spPr/>
        <p:txBody>
          <a:bodyPr/>
          <a:lstStyle/>
          <a:p>
            <a:endParaRPr lang="en-IN"/>
          </a:p>
        </p:txBody>
      </p:sp>
      <p:pic>
        <p:nvPicPr>
          <p:cNvPr id="5" name="Picture 4">
            <a:extLst>
              <a:ext uri="{FF2B5EF4-FFF2-40B4-BE49-F238E27FC236}">
                <a16:creationId xmlns:a16="http://schemas.microsoft.com/office/drawing/2014/main" id="{9F62A97D-449E-11E1-F940-76A212EB22D6}"/>
              </a:ext>
            </a:extLst>
          </p:cNvPr>
          <p:cNvPicPr>
            <a:picLocks noChangeAspect="1"/>
          </p:cNvPicPr>
          <p:nvPr/>
        </p:nvPicPr>
        <p:blipFill>
          <a:blip r:embed="rId2"/>
          <a:stretch>
            <a:fillRect/>
          </a:stretch>
        </p:blipFill>
        <p:spPr>
          <a:xfrm>
            <a:off x="131974" y="207731"/>
            <a:ext cx="11943761" cy="5969232"/>
          </a:xfrm>
          <a:prstGeom prst="rect">
            <a:avLst/>
          </a:prstGeom>
        </p:spPr>
      </p:pic>
    </p:spTree>
    <p:extLst>
      <p:ext uri="{BB962C8B-B14F-4D97-AF65-F5344CB8AC3E}">
        <p14:creationId xmlns:p14="http://schemas.microsoft.com/office/powerpoint/2010/main" val="27457613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08FBB-9B23-3D96-0387-5E67BDDD7907}"/>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C25229C2-E4D3-D48A-C500-E3BF8C39AAA7}"/>
              </a:ext>
            </a:extLst>
          </p:cNvPr>
          <p:cNvSpPr>
            <a:spLocks noGrp="1"/>
          </p:cNvSpPr>
          <p:nvPr>
            <p:ph type="body" idx="1"/>
          </p:nvPr>
        </p:nvSpPr>
        <p:spPr/>
        <p:txBody>
          <a:bodyPr/>
          <a:lstStyle/>
          <a:p>
            <a:endParaRPr lang="en-IN"/>
          </a:p>
        </p:txBody>
      </p:sp>
      <p:pic>
        <p:nvPicPr>
          <p:cNvPr id="5" name="Picture 4">
            <a:extLst>
              <a:ext uri="{FF2B5EF4-FFF2-40B4-BE49-F238E27FC236}">
                <a16:creationId xmlns:a16="http://schemas.microsoft.com/office/drawing/2014/main" id="{C9B7FA2A-9F86-DE67-B1BB-3939323ADDF5}"/>
              </a:ext>
            </a:extLst>
          </p:cNvPr>
          <p:cNvPicPr>
            <a:picLocks noChangeAspect="1"/>
          </p:cNvPicPr>
          <p:nvPr/>
        </p:nvPicPr>
        <p:blipFill>
          <a:blip r:embed="rId2"/>
          <a:stretch>
            <a:fillRect/>
          </a:stretch>
        </p:blipFill>
        <p:spPr>
          <a:xfrm>
            <a:off x="0" y="506128"/>
            <a:ext cx="12192000" cy="5845743"/>
          </a:xfrm>
          <a:prstGeom prst="rect">
            <a:avLst/>
          </a:prstGeom>
        </p:spPr>
      </p:pic>
    </p:spTree>
    <p:extLst>
      <p:ext uri="{BB962C8B-B14F-4D97-AF65-F5344CB8AC3E}">
        <p14:creationId xmlns:p14="http://schemas.microsoft.com/office/powerpoint/2010/main" val="517052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32A95-7904-5700-5686-0966D2E3B515}"/>
              </a:ext>
            </a:extLst>
          </p:cNvPr>
          <p:cNvSpPr>
            <a:spLocks noGrp="1"/>
          </p:cNvSpPr>
          <p:nvPr>
            <p:ph type="title"/>
          </p:nvPr>
        </p:nvSpPr>
        <p:spPr/>
        <p:txBody>
          <a:bodyPr/>
          <a:lstStyle/>
          <a:p>
            <a:pPr algn="ctr"/>
            <a:r>
              <a:rPr lang="en-GB" dirty="0">
                <a:solidFill>
                  <a:srgbClr val="FF0000"/>
                </a:solidFill>
                <a:latin typeface="Matura MT Script Capitals" panose="03020802060602070202" pitchFamily="66" charset="0"/>
              </a:rPr>
              <a:t>Conclusion</a:t>
            </a:r>
            <a:endParaRPr lang="en-IN" dirty="0">
              <a:solidFill>
                <a:srgbClr val="FF0000"/>
              </a:solidFill>
              <a:latin typeface="Matura MT Script Capitals" panose="03020802060602070202" pitchFamily="66" charset="0"/>
            </a:endParaRPr>
          </a:p>
        </p:txBody>
      </p:sp>
      <p:sp>
        <p:nvSpPr>
          <p:cNvPr id="3" name="Text Placeholder 2">
            <a:extLst>
              <a:ext uri="{FF2B5EF4-FFF2-40B4-BE49-F238E27FC236}">
                <a16:creationId xmlns:a16="http://schemas.microsoft.com/office/drawing/2014/main" id="{70750B50-5E11-1D52-AA3A-26C1CA9DE154}"/>
              </a:ext>
            </a:extLst>
          </p:cNvPr>
          <p:cNvSpPr>
            <a:spLocks noGrp="1"/>
          </p:cNvSpPr>
          <p:nvPr>
            <p:ph type="body" idx="1"/>
          </p:nvPr>
        </p:nvSpPr>
        <p:spPr>
          <a:xfrm>
            <a:off x="838200" y="1505113"/>
            <a:ext cx="10515600" cy="4351338"/>
          </a:xfrm>
        </p:spPr>
        <p:txBody>
          <a:bodyPr/>
          <a:lstStyle/>
          <a:p>
            <a:pPr marL="114300" indent="0" algn="just">
              <a:buNone/>
            </a:pPr>
            <a:r>
              <a:rPr lang="en-GB" dirty="0"/>
              <a:t>The movie recommendation system we built helps people find movies they'll enjoy watching. It works by looking at what movies they already like and suggesting similar ones. This makes it easier for users to discover new movies they might love, keeping them happy and entertained. By using clever machine learning tricks to analyse lots of movie data, our system gets better at making recommendations over time. This helps keep users around longer and sets our platform apart from others, making it a go-to destination for movie lovers.</a:t>
            </a:r>
          </a:p>
          <a:p>
            <a:pPr marL="114300" indent="0">
              <a:buNone/>
            </a:pPr>
            <a:r>
              <a:rPr lang="en-IN" i="1" dirty="0">
                <a:solidFill>
                  <a:schemeClr val="accent5"/>
                </a:solidFill>
                <a:latin typeface="Gloucester MT Extra Condensed" panose="02030808020601010101" pitchFamily="18" charset="0"/>
              </a:rPr>
              <a:t>Project Link [GitHub]: https://github.com/saigitnik/Movie-Recommendation-System</a:t>
            </a:r>
          </a:p>
        </p:txBody>
      </p:sp>
      <p:pic>
        <p:nvPicPr>
          <p:cNvPr id="4" name="Picture 3">
            <a:extLst>
              <a:ext uri="{FF2B5EF4-FFF2-40B4-BE49-F238E27FC236}">
                <a16:creationId xmlns:a16="http://schemas.microsoft.com/office/drawing/2014/main" id="{08221129-362F-3FD0-0CBF-487B823D1A5A}"/>
              </a:ext>
            </a:extLst>
          </p:cNvPr>
          <p:cNvPicPr>
            <a:picLocks noChangeAspect="1"/>
          </p:cNvPicPr>
          <p:nvPr/>
        </p:nvPicPr>
        <p:blipFill>
          <a:blip r:embed="rId2"/>
          <a:stretch>
            <a:fillRect/>
          </a:stretch>
        </p:blipFill>
        <p:spPr>
          <a:xfrm>
            <a:off x="-75414" y="5390594"/>
            <a:ext cx="1669330" cy="1611952"/>
          </a:xfrm>
          <a:prstGeom prst="rect">
            <a:avLst/>
          </a:prstGeom>
        </p:spPr>
      </p:pic>
    </p:spTree>
    <p:extLst>
      <p:ext uri="{BB962C8B-B14F-4D97-AF65-F5344CB8AC3E}">
        <p14:creationId xmlns:p14="http://schemas.microsoft.com/office/powerpoint/2010/main" val="4266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7" name="Google Shape;117;p5"/>
          <p:cNvSpPr txBox="1"/>
          <p:nvPr/>
        </p:nvSpPr>
        <p:spPr>
          <a:xfrm>
            <a:off x="1244600" y="2997200"/>
            <a:ext cx="3661836"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C00000"/>
              </a:buClr>
              <a:buSzPts val="4400"/>
              <a:buFont typeface="Libre Baskerville"/>
              <a:buNone/>
            </a:pPr>
            <a:endParaRPr sz="1800" b="0" i="0" u="none" strike="noStrike" cap="none" dirty="0">
              <a:solidFill>
                <a:schemeClr val="dk1"/>
              </a:solidFill>
              <a:latin typeface="Calibri"/>
              <a:ea typeface="Calibri"/>
              <a:cs typeface="Calibri"/>
              <a:sym typeface="Calibri"/>
            </a:endParaRPr>
          </a:p>
        </p:txBody>
      </p:sp>
      <p:pic>
        <p:nvPicPr>
          <p:cNvPr id="2" name="Picture 1">
            <a:extLst>
              <a:ext uri="{FF2B5EF4-FFF2-40B4-BE49-F238E27FC236}">
                <a16:creationId xmlns:a16="http://schemas.microsoft.com/office/drawing/2014/main" id="{66709086-C8FC-8B6B-8C93-786284A9965F}"/>
              </a:ext>
            </a:extLst>
          </p:cNvPr>
          <p:cNvPicPr>
            <a:picLocks noChangeAspect="1"/>
          </p:cNvPicPr>
          <p:nvPr/>
        </p:nvPicPr>
        <p:blipFill>
          <a:blip r:embed="rId3"/>
          <a:stretch>
            <a:fillRect/>
          </a:stretch>
        </p:blipFill>
        <p:spPr>
          <a:xfrm>
            <a:off x="-75414" y="5390594"/>
            <a:ext cx="1669330" cy="1611952"/>
          </a:xfrm>
          <a:prstGeom prst="rect">
            <a:avLst/>
          </a:prstGeom>
        </p:spPr>
      </p:pic>
      <p:pic>
        <p:nvPicPr>
          <p:cNvPr id="4" name="Picture 3">
            <a:extLst>
              <a:ext uri="{FF2B5EF4-FFF2-40B4-BE49-F238E27FC236}">
                <a16:creationId xmlns:a16="http://schemas.microsoft.com/office/drawing/2014/main" id="{FC664187-5321-9907-CEBE-2998A393AEFA}"/>
              </a:ext>
            </a:extLst>
          </p:cNvPr>
          <p:cNvPicPr>
            <a:picLocks noChangeAspect="1"/>
          </p:cNvPicPr>
          <p:nvPr/>
        </p:nvPicPr>
        <p:blipFill>
          <a:blip r:embed="rId4"/>
          <a:stretch>
            <a:fillRect/>
          </a:stretch>
        </p:blipFill>
        <p:spPr>
          <a:xfrm>
            <a:off x="0" y="0"/>
            <a:ext cx="12192000" cy="6858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3"/>
          <p:cNvSpPr txBox="1"/>
          <p:nvPr/>
        </p:nvSpPr>
        <p:spPr>
          <a:xfrm>
            <a:off x="718957" y="1097612"/>
            <a:ext cx="7007400" cy="4662775"/>
          </a:xfrm>
          <a:prstGeom prst="rect">
            <a:avLst/>
          </a:prstGeom>
          <a:noFill/>
          <a:ln>
            <a:noFill/>
          </a:ln>
        </p:spPr>
        <p:txBody>
          <a:bodyPr spcFirstLastPara="1" wrap="square" lIns="91425" tIns="45700" rIns="91425" bIns="45700" anchor="t" anchorCtr="0">
            <a:spAutoFit/>
          </a:bodyPr>
          <a:lstStyle/>
          <a:p>
            <a:pPr>
              <a:lnSpc>
                <a:spcPct val="150000"/>
              </a:lnSpc>
              <a:buClr>
                <a:schemeClr val="dk1"/>
              </a:buClr>
              <a:buSzPts val="1800"/>
            </a:pPr>
            <a:r>
              <a:rPr lang="en-GB" sz="1800" b="1" dirty="0">
                <a:solidFill>
                  <a:schemeClr val="dk1"/>
                </a:solidFill>
                <a:latin typeface="Calibri"/>
                <a:ea typeface="Calibri"/>
                <a:cs typeface="Calibri"/>
                <a:sym typeface="Calibri"/>
              </a:rPr>
              <a:t>Background:</a:t>
            </a:r>
          </a:p>
          <a:p>
            <a:pPr marL="285750" indent="-285750">
              <a:lnSpc>
                <a:spcPct val="150000"/>
              </a:lnSpc>
              <a:buClr>
                <a:schemeClr val="dk1"/>
              </a:buClr>
              <a:buSzPts val="1800"/>
              <a:buFont typeface="Arial" panose="020B0604020202020204" pitchFamily="34" charset="0"/>
              <a:buChar char="•"/>
            </a:pPr>
            <a:r>
              <a:rPr lang="en-GB" sz="1800" dirty="0">
                <a:solidFill>
                  <a:schemeClr val="dk1"/>
                </a:solidFill>
                <a:latin typeface="Calibri"/>
                <a:ea typeface="Calibri"/>
                <a:cs typeface="Calibri"/>
                <a:sym typeface="Calibri"/>
              </a:rPr>
              <a:t>Academic Qualification: B.Tech</a:t>
            </a:r>
          </a:p>
          <a:p>
            <a:pPr>
              <a:lnSpc>
                <a:spcPct val="150000"/>
              </a:lnSpc>
              <a:buClr>
                <a:schemeClr val="dk1"/>
              </a:buClr>
              <a:buSzPts val="1800"/>
            </a:pPr>
            <a:r>
              <a:rPr lang="en-GB" sz="1800" b="1" dirty="0">
                <a:solidFill>
                  <a:schemeClr val="dk1"/>
                </a:solidFill>
                <a:latin typeface="Calibri"/>
                <a:ea typeface="Calibri"/>
                <a:cs typeface="Calibri"/>
                <a:sym typeface="Calibri"/>
              </a:rPr>
              <a:t>Motivation for Learning Data Science:</a:t>
            </a:r>
          </a:p>
          <a:p>
            <a:pPr marL="285750" indent="-285750">
              <a:lnSpc>
                <a:spcPct val="150000"/>
              </a:lnSpc>
              <a:buClr>
                <a:schemeClr val="dk1"/>
              </a:buClr>
              <a:buSzPts val="1800"/>
              <a:buFont typeface="Arial" panose="020B0604020202020204" pitchFamily="34" charset="0"/>
              <a:buChar char="•"/>
            </a:pPr>
            <a:r>
              <a:rPr lang="en-GB" sz="1800" dirty="0">
                <a:solidFill>
                  <a:schemeClr val="dk1"/>
                </a:solidFill>
                <a:latin typeface="Calibri"/>
                <a:ea typeface="Calibri"/>
                <a:cs typeface="Calibri"/>
                <a:sym typeface="Calibri"/>
              </a:rPr>
              <a:t>Fascination with uncovering insights from data</a:t>
            </a:r>
          </a:p>
          <a:p>
            <a:pPr marL="285750" indent="-285750">
              <a:lnSpc>
                <a:spcPct val="150000"/>
              </a:lnSpc>
              <a:buClr>
                <a:schemeClr val="dk1"/>
              </a:buClr>
              <a:buSzPts val="1800"/>
              <a:buFont typeface="Arial" panose="020B0604020202020204" pitchFamily="34" charset="0"/>
              <a:buChar char="•"/>
            </a:pPr>
            <a:r>
              <a:rPr lang="en-GB" sz="1800" dirty="0">
                <a:solidFill>
                  <a:schemeClr val="dk1"/>
                </a:solidFill>
                <a:latin typeface="Calibri"/>
                <a:ea typeface="Calibri"/>
                <a:cs typeface="Calibri"/>
                <a:sym typeface="Calibri"/>
              </a:rPr>
              <a:t>Excitement about problem-solving and innovation in the field</a:t>
            </a:r>
          </a:p>
          <a:p>
            <a:pPr>
              <a:lnSpc>
                <a:spcPct val="150000"/>
              </a:lnSpc>
              <a:buClr>
                <a:schemeClr val="dk1"/>
              </a:buClr>
              <a:buSzPts val="1800"/>
            </a:pPr>
            <a:r>
              <a:rPr lang="en-GB" sz="1800" b="1" dirty="0">
                <a:solidFill>
                  <a:schemeClr val="dk1"/>
                </a:solidFill>
                <a:latin typeface="Calibri"/>
                <a:ea typeface="Calibri"/>
                <a:cs typeface="Calibri"/>
                <a:sym typeface="Calibri"/>
              </a:rPr>
              <a:t>Work Experience:</a:t>
            </a:r>
          </a:p>
          <a:p>
            <a:pPr marL="285750" indent="-285750">
              <a:lnSpc>
                <a:spcPct val="150000"/>
              </a:lnSpc>
              <a:buClr>
                <a:schemeClr val="dk1"/>
              </a:buClr>
              <a:buSzPts val="1800"/>
              <a:buFont typeface="Arial" panose="020B0604020202020204" pitchFamily="34" charset="0"/>
              <a:buChar char="•"/>
            </a:pPr>
            <a:r>
              <a:rPr lang="en-GB" sz="1800" dirty="0">
                <a:solidFill>
                  <a:schemeClr val="dk1"/>
                </a:solidFill>
                <a:latin typeface="Calibri"/>
                <a:ea typeface="Calibri"/>
                <a:cs typeface="Calibri"/>
                <a:sym typeface="Calibri"/>
              </a:rPr>
              <a:t>Status: Fresher</a:t>
            </a:r>
          </a:p>
          <a:p>
            <a:pPr marL="285750" indent="-285750">
              <a:lnSpc>
                <a:spcPct val="150000"/>
              </a:lnSpc>
              <a:buClr>
                <a:schemeClr val="dk1"/>
              </a:buClr>
              <a:buSzPts val="1800"/>
              <a:buFont typeface="Arial" panose="020B0604020202020204" pitchFamily="34" charset="0"/>
              <a:buChar char="•"/>
            </a:pPr>
            <a:r>
              <a:rPr lang="en-GB" sz="1800" dirty="0">
                <a:solidFill>
                  <a:schemeClr val="dk1"/>
                </a:solidFill>
                <a:latin typeface="Calibri"/>
                <a:ea typeface="Calibri"/>
                <a:cs typeface="Calibri"/>
                <a:sym typeface="Calibri"/>
              </a:rPr>
              <a:t>Data Science Intern at Innomatics Research Labs</a:t>
            </a:r>
          </a:p>
          <a:p>
            <a:pPr>
              <a:lnSpc>
                <a:spcPct val="150000"/>
              </a:lnSpc>
              <a:buClr>
                <a:schemeClr val="dk1"/>
              </a:buClr>
              <a:buSzPts val="1800"/>
            </a:pPr>
            <a:r>
              <a:rPr lang="en-GB" sz="1800" b="1" dirty="0">
                <a:solidFill>
                  <a:schemeClr val="dk1"/>
                </a:solidFill>
                <a:latin typeface="Calibri"/>
                <a:ea typeface="Calibri"/>
                <a:cs typeface="Calibri"/>
                <a:sym typeface="Calibri"/>
              </a:rPr>
              <a:t>Profile Links:</a:t>
            </a:r>
          </a:p>
          <a:p>
            <a:pPr marL="285750" indent="-285750">
              <a:lnSpc>
                <a:spcPct val="150000"/>
              </a:lnSpc>
              <a:buClr>
                <a:schemeClr val="dk1"/>
              </a:buClr>
              <a:buSzPts val="1800"/>
              <a:buFont typeface="Arial" panose="020B0604020202020204" pitchFamily="34" charset="0"/>
              <a:buChar char="•"/>
            </a:pPr>
            <a:r>
              <a:rPr lang="en-GB" sz="1800" dirty="0">
                <a:solidFill>
                  <a:schemeClr val="dk1"/>
                </a:solidFill>
                <a:latin typeface="Calibri"/>
                <a:ea typeface="Calibri"/>
                <a:cs typeface="Calibri"/>
                <a:sym typeface="Calibri"/>
              </a:rPr>
              <a:t>GitHub: github.com/saigitnik</a:t>
            </a:r>
          </a:p>
          <a:p>
            <a:pPr marL="285750" indent="-285750">
              <a:lnSpc>
                <a:spcPct val="150000"/>
              </a:lnSpc>
              <a:buClr>
                <a:schemeClr val="dk1"/>
              </a:buClr>
              <a:buSzPts val="1800"/>
              <a:buFont typeface="Arial" panose="020B0604020202020204" pitchFamily="34" charset="0"/>
              <a:buChar char="•"/>
            </a:pPr>
            <a:r>
              <a:rPr lang="en-GB" sz="1800" dirty="0">
                <a:solidFill>
                  <a:schemeClr val="dk1"/>
                </a:solidFill>
                <a:latin typeface="Calibri"/>
                <a:ea typeface="Calibri"/>
                <a:cs typeface="Calibri"/>
                <a:sym typeface="Calibri"/>
              </a:rPr>
              <a:t>LinkedIn: linkedin.com/in/sai-nikhil-sadhula</a:t>
            </a:r>
          </a:p>
        </p:txBody>
      </p:sp>
      <p:sp>
        <p:nvSpPr>
          <p:cNvPr id="105" name="Google Shape;105;p3"/>
          <p:cNvSpPr txBox="1"/>
          <p:nvPr/>
        </p:nvSpPr>
        <p:spPr>
          <a:xfrm>
            <a:off x="418229" y="266656"/>
            <a:ext cx="6099463" cy="830956"/>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FF0000"/>
              </a:buClr>
              <a:buSzPts val="3200"/>
              <a:buFont typeface="Lato Black"/>
              <a:buNone/>
            </a:pPr>
            <a:r>
              <a:rPr lang="en-IN" sz="3200" b="0" i="0" u="none" strike="noStrike" cap="none" dirty="0">
                <a:solidFill>
                  <a:srgbClr val="FF0000"/>
                </a:solidFill>
                <a:latin typeface="Matura MT Script Capitals" panose="03020802060602070202" pitchFamily="66" charset="0"/>
                <a:ea typeface="Lato Black"/>
                <a:cs typeface="Lato Black"/>
                <a:sym typeface="Lato Black"/>
              </a:rPr>
              <a:t>About</a:t>
            </a:r>
            <a:r>
              <a:rPr lang="en-IN" sz="3200" b="0" i="0" u="none" strike="noStrike" cap="none" dirty="0">
                <a:solidFill>
                  <a:srgbClr val="FF0000"/>
                </a:solidFill>
                <a:latin typeface="Gloucester MT Extra Condensed" panose="02030808020601010101" pitchFamily="18" charset="0"/>
                <a:ea typeface="Lato Black"/>
                <a:cs typeface="Lato Black"/>
                <a:sym typeface="Lato Black"/>
              </a:rPr>
              <a:t> </a:t>
            </a:r>
            <a:r>
              <a:rPr lang="en-IN" sz="3200" b="0" i="0" u="none" strike="noStrike" cap="none" dirty="0">
                <a:solidFill>
                  <a:srgbClr val="FF0000"/>
                </a:solidFill>
                <a:latin typeface="Matura MT Script Capitals" panose="03020802060602070202" pitchFamily="66" charset="0"/>
                <a:ea typeface="Lato Black"/>
                <a:cs typeface="Lato Black"/>
                <a:sym typeface="Lato Black"/>
              </a:rPr>
              <a:t>me</a:t>
            </a:r>
            <a:endParaRPr sz="1800" b="0" i="0" u="none" strike="noStrike" cap="none" dirty="0">
              <a:solidFill>
                <a:srgbClr val="FF0000"/>
              </a:solidFill>
              <a:latin typeface="Matura MT Script Capitals" panose="03020802060602070202" pitchFamily="66" charset="0"/>
              <a:ea typeface="Calibri"/>
              <a:cs typeface="Calibri"/>
              <a:sym typeface="Calibri"/>
            </a:endParaRPr>
          </a:p>
        </p:txBody>
      </p:sp>
      <p:pic>
        <p:nvPicPr>
          <p:cNvPr id="2" name="Picture 1">
            <a:extLst>
              <a:ext uri="{FF2B5EF4-FFF2-40B4-BE49-F238E27FC236}">
                <a16:creationId xmlns:a16="http://schemas.microsoft.com/office/drawing/2014/main" id="{F600D8B2-A451-A740-ABFA-888329AE793D}"/>
              </a:ext>
            </a:extLst>
          </p:cNvPr>
          <p:cNvPicPr>
            <a:picLocks noChangeAspect="1"/>
          </p:cNvPicPr>
          <p:nvPr/>
        </p:nvPicPr>
        <p:blipFill>
          <a:blip r:embed="rId3"/>
          <a:stretch>
            <a:fillRect/>
          </a:stretch>
        </p:blipFill>
        <p:spPr>
          <a:xfrm>
            <a:off x="0" y="5293152"/>
            <a:ext cx="1669330" cy="16119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6FE90-0E8E-729B-BE8C-CD8DE751832C}"/>
              </a:ext>
            </a:extLst>
          </p:cNvPr>
          <p:cNvSpPr>
            <a:spLocks noGrp="1"/>
          </p:cNvSpPr>
          <p:nvPr>
            <p:ph type="title"/>
          </p:nvPr>
        </p:nvSpPr>
        <p:spPr>
          <a:xfrm>
            <a:off x="838200" y="141843"/>
            <a:ext cx="10515600" cy="1325563"/>
          </a:xfrm>
        </p:spPr>
        <p:txBody>
          <a:bodyPr/>
          <a:lstStyle/>
          <a:p>
            <a:pPr algn="ctr"/>
            <a:r>
              <a:rPr lang="en-GB" dirty="0">
                <a:solidFill>
                  <a:srgbClr val="FF0000"/>
                </a:solidFill>
                <a:latin typeface="Matura MT Script Capitals" panose="03020802060602070202" pitchFamily="66" charset="0"/>
              </a:rPr>
              <a:t>Contents</a:t>
            </a:r>
            <a:endParaRPr lang="en-IN" dirty="0">
              <a:solidFill>
                <a:srgbClr val="FF0000"/>
              </a:solidFill>
              <a:latin typeface="Matura MT Script Capitals" panose="03020802060602070202" pitchFamily="66" charset="0"/>
            </a:endParaRPr>
          </a:p>
        </p:txBody>
      </p:sp>
      <p:sp>
        <p:nvSpPr>
          <p:cNvPr id="3" name="Text Placeholder 2">
            <a:extLst>
              <a:ext uri="{FF2B5EF4-FFF2-40B4-BE49-F238E27FC236}">
                <a16:creationId xmlns:a16="http://schemas.microsoft.com/office/drawing/2014/main" id="{B828958C-7A16-D481-29E4-979CCA694157}"/>
              </a:ext>
            </a:extLst>
          </p:cNvPr>
          <p:cNvSpPr>
            <a:spLocks noGrp="1"/>
          </p:cNvSpPr>
          <p:nvPr>
            <p:ph type="body" idx="1"/>
          </p:nvPr>
        </p:nvSpPr>
        <p:spPr>
          <a:xfrm>
            <a:off x="838200" y="1250156"/>
            <a:ext cx="10515600" cy="4351338"/>
          </a:xfrm>
        </p:spPr>
        <p:txBody>
          <a:bodyPr>
            <a:normAutofit fontScale="70000" lnSpcReduction="20000"/>
          </a:bodyPr>
          <a:lstStyle/>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Introduction</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Business Problem</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Objective and Content based Filtering</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Proposed Solution and Expected Outcome</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About the Data</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Data Preprocessing</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Feature Engineering</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Text Vectorization</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Recommended Function</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Deployment</a:t>
            </a:r>
          </a:p>
          <a:p>
            <a:pPr marL="285750" indent="-285750">
              <a:buFont typeface="Wingdings" panose="05000000000000000000" pitchFamily="2" charset="2"/>
              <a:buChar char="Ø"/>
            </a:pPr>
            <a:r>
              <a:rPr lang="en-IN" sz="2800" dirty="0">
                <a:latin typeface="Cambria" panose="02040503050406030204" pitchFamily="18" charset="0"/>
                <a:ea typeface="Cambria" panose="02040503050406030204" pitchFamily="18" charset="0"/>
              </a:rPr>
              <a:t>Output</a:t>
            </a:r>
          </a:p>
          <a:p>
            <a:pPr marL="285750" indent="-285750">
              <a:buFont typeface="Wingdings" panose="05000000000000000000" pitchFamily="2" charset="2"/>
              <a:buChar char="Ø"/>
            </a:pPr>
            <a:r>
              <a:rPr lang="en-IN" dirty="0">
                <a:latin typeface="Cambria" panose="02040503050406030204" pitchFamily="18" charset="0"/>
                <a:ea typeface="Cambria" panose="02040503050406030204" pitchFamily="18" charset="0"/>
              </a:rPr>
              <a:t>Conclusion</a:t>
            </a:r>
            <a:endParaRPr lang="en-IN" sz="2800" dirty="0">
              <a:latin typeface="Cambria" panose="02040503050406030204" pitchFamily="18" charset="0"/>
              <a:ea typeface="Cambria" panose="02040503050406030204" pitchFamily="18" charset="0"/>
            </a:endParaRPr>
          </a:p>
          <a:p>
            <a:pPr marL="285750" indent="-285750">
              <a:buFont typeface="Wingdings" panose="05000000000000000000" pitchFamily="2" charset="2"/>
              <a:buChar char="Ø"/>
            </a:pPr>
            <a:endParaRPr lang="en-IN" sz="2800" dirty="0">
              <a:latin typeface="Cambria" panose="02040503050406030204" pitchFamily="18" charset="0"/>
              <a:ea typeface="Cambria" panose="02040503050406030204" pitchFamily="18" charset="0"/>
            </a:endParaRPr>
          </a:p>
          <a:p>
            <a:pPr marL="285750" indent="-285750">
              <a:buFont typeface="Wingdings" panose="05000000000000000000" pitchFamily="2" charset="2"/>
              <a:buChar char="Ø"/>
            </a:pPr>
            <a:endParaRPr lang="en-IN" sz="2800" dirty="0">
              <a:latin typeface="Cambria" panose="02040503050406030204" pitchFamily="18" charset="0"/>
              <a:ea typeface="Cambria" panose="02040503050406030204" pitchFamily="18" charset="0"/>
            </a:endParaRPr>
          </a:p>
          <a:p>
            <a:pPr marL="285750" indent="-285750">
              <a:buFont typeface="Wingdings" panose="05000000000000000000" pitchFamily="2" charset="2"/>
              <a:buChar char="Ø"/>
            </a:pPr>
            <a:endParaRPr lang="en-IN" sz="2800" dirty="0">
              <a:latin typeface="Cambria" panose="02040503050406030204" pitchFamily="18" charset="0"/>
              <a:ea typeface="Cambria" panose="02040503050406030204" pitchFamily="18" charset="0"/>
            </a:endParaRPr>
          </a:p>
          <a:p>
            <a:endParaRPr lang="en-IN" dirty="0"/>
          </a:p>
        </p:txBody>
      </p:sp>
      <p:pic>
        <p:nvPicPr>
          <p:cNvPr id="4" name="Picture 3">
            <a:extLst>
              <a:ext uri="{FF2B5EF4-FFF2-40B4-BE49-F238E27FC236}">
                <a16:creationId xmlns:a16="http://schemas.microsoft.com/office/drawing/2014/main" id="{81EE550A-6EF2-F4C2-E74F-2018553E917A}"/>
              </a:ext>
            </a:extLst>
          </p:cNvPr>
          <p:cNvPicPr>
            <a:picLocks noChangeAspect="1"/>
          </p:cNvPicPr>
          <p:nvPr/>
        </p:nvPicPr>
        <p:blipFill>
          <a:blip r:embed="rId2"/>
          <a:stretch>
            <a:fillRect/>
          </a:stretch>
        </p:blipFill>
        <p:spPr>
          <a:xfrm>
            <a:off x="-75414" y="5390594"/>
            <a:ext cx="1669330" cy="1611952"/>
          </a:xfrm>
          <a:prstGeom prst="rect">
            <a:avLst/>
          </a:prstGeom>
        </p:spPr>
      </p:pic>
    </p:spTree>
    <p:extLst>
      <p:ext uri="{BB962C8B-B14F-4D97-AF65-F5344CB8AC3E}">
        <p14:creationId xmlns:p14="http://schemas.microsoft.com/office/powerpoint/2010/main" val="37826671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0A4D4-D83D-307A-C98C-3E53773BBF90}"/>
              </a:ext>
            </a:extLst>
          </p:cNvPr>
          <p:cNvSpPr>
            <a:spLocks noGrp="1"/>
          </p:cNvSpPr>
          <p:nvPr>
            <p:ph type="title"/>
          </p:nvPr>
        </p:nvSpPr>
        <p:spPr>
          <a:xfrm>
            <a:off x="838200" y="337260"/>
            <a:ext cx="10515600" cy="1325563"/>
          </a:xfrm>
        </p:spPr>
        <p:txBody>
          <a:bodyPr/>
          <a:lstStyle/>
          <a:p>
            <a:pPr algn="ctr"/>
            <a:r>
              <a:rPr lang="en-GB" dirty="0">
                <a:solidFill>
                  <a:srgbClr val="FF0000"/>
                </a:solidFill>
                <a:latin typeface="Matura MT Script Capitals" panose="03020802060602070202" pitchFamily="66" charset="0"/>
              </a:rPr>
              <a:t>Introduction</a:t>
            </a:r>
            <a:endParaRPr lang="en-IN" dirty="0">
              <a:solidFill>
                <a:srgbClr val="FF0000"/>
              </a:solidFill>
              <a:latin typeface="Matura MT Script Capitals" panose="03020802060602070202" pitchFamily="66" charset="0"/>
            </a:endParaRPr>
          </a:p>
        </p:txBody>
      </p:sp>
      <p:sp>
        <p:nvSpPr>
          <p:cNvPr id="3" name="Text Placeholder 2">
            <a:extLst>
              <a:ext uri="{FF2B5EF4-FFF2-40B4-BE49-F238E27FC236}">
                <a16:creationId xmlns:a16="http://schemas.microsoft.com/office/drawing/2014/main" id="{027DA210-8A29-C188-C25A-74D7312DC1B4}"/>
              </a:ext>
            </a:extLst>
          </p:cNvPr>
          <p:cNvSpPr>
            <a:spLocks noGrp="1"/>
          </p:cNvSpPr>
          <p:nvPr>
            <p:ph type="body" idx="1"/>
          </p:nvPr>
        </p:nvSpPr>
        <p:spPr>
          <a:xfrm>
            <a:off x="838200" y="1778491"/>
            <a:ext cx="10515600" cy="2972618"/>
          </a:xfrm>
        </p:spPr>
        <p:txBody>
          <a:bodyPr/>
          <a:lstStyle/>
          <a:p>
            <a:pPr marL="571500" lvl="1" indent="0" algn="just">
              <a:buNone/>
            </a:pPr>
            <a:r>
              <a:rPr lang="en-GB" dirty="0"/>
              <a:t>Movies are a big part of our entertainment world. We all have our favorite movies, but sometimes it's hard to find new ones we'll like. That's where smart systems come in. These systems look at the movies we already enjoy and suggest similar ones for us to watch. They do this by understanding what makes movies similar, like the type of story they tell or the actors in them. This helps us discover new movies we'll love, keeping us entertained and happy.</a:t>
            </a:r>
            <a:endParaRPr lang="en-IN" dirty="0"/>
          </a:p>
        </p:txBody>
      </p:sp>
      <p:pic>
        <p:nvPicPr>
          <p:cNvPr id="4" name="Picture 3">
            <a:extLst>
              <a:ext uri="{FF2B5EF4-FFF2-40B4-BE49-F238E27FC236}">
                <a16:creationId xmlns:a16="http://schemas.microsoft.com/office/drawing/2014/main" id="{7540F4FA-C740-DFA4-60CA-107A06A34059}"/>
              </a:ext>
            </a:extLst>
          </p:cNvPr>
          <p:cNvPicPr>
            <a:picLocks noChangeAspect="1"/>
          </p:cNvPicPr>
          <p:nvPr/>
        </p:nvPicPr>
        <p:blipFill>
          <a:blip r:embed="rId2"/>
          <a:stretch>
            <a:fillRect/>
          </a:stretch>
        </p:blipFill>
        <p:spPr>
          <a:xfrm>
            <a:off x="-75414" y="5390594"/>
            <a:ext cx="1669330" cy="1611952"/>
          </a:xfrm>
          <a:prstGeom prst="rect">
            <a:avLst/>
          </a:prstGeom>
        </p:spPr>
      </p:pic>
    </p:spTree>
    <p:extLst>
      <p:ext uri="{BB962C8B-B14F-4D97-AF65-F5344CB8AC3E}">
        <p14:creationId xmlns:p14="http://schemas.microsoft.com/office/powerpoint/2010/main" val="192182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F151-2642-6222-D52B-5E3D6B791453}"/>
              </a:ext>
            </a:extLst>
          </p:cNvPr>
          <p:cNvSpPr>
            <a:spLocks noGrp="1"/>
          </p:cNvSpPr>
          <p:nvPr>
            <p:ph type="title"/>
          </p:nvPr>
        </p:nvSpPr>
        <p:spPr>
          <a:xfrm>
            <a:off x="838200" y="337260"/>
            <a:ext cx="10515600" cy="1325563"/>
          </a:xfrm>
        </p:spPr>
        <p:txBody>
          <a:bodyPr/>
          <a:lstStyle/>
          <a:p>
            <a:pPr algn="ctr">
              <a:lnSpc>
                <a:spcPct val="100000"/>
              </a:lnSpc>
            </a:pPr>
            <a:r>
              <a:rPr lang="en-GB" dirty="0">
                <a:solidFill>
                  <a:srgbClr val="FF0000"/>
                </a:solidFill>
                <a:latin typeface="Matura MT Script Capitals" panose="03020802060602070202" pitchFamily="66" charset="0"/>
              </a:rPr>
              <a:t>Business Problem</a:t>
            </a:r>
            <a:endParaRPr lang="en-IN" dirty="0">
              <a:solidFill>
                <a:srgbClr val="FF0000"/>
              </a:solidFill>
              <a:latin typeface="Matura MT Script Capitals" panose="03020802060602070202" pitchFamily="66" charset="0"/>
            </a:endParaRPr>
          </a:p>
        </p:txBody>
      </p:sp>
      <p:sp>
        <p:nvSpPr>
          <p:cNvPr id="3" name="Text Placeholder 2">
            <a:extLst>
              <a:ext uri="{FF2B5EF4-FFF2-40B4-BE49-F238E27FC236}">
                <a16:creationId xmlns:a16="http://schemas.microsoft.com/office/drawing/2014/main" id="{4866EB84-ACF2-73D2-D50C-E6D034A8ABFF}"/>
              </a:ext>
            </a:extLst>
          </p:cNvPr>
          <p:cNvSpPr>
            <a:spLocks noGrp="1"/>
          </p:cNvSpPr>
          <p:nvPr>
            <p:ph type="body" idx="1"/>
          </p:nvPr>
        </p:nvSpPr>
        <p:spPr>
          <a:xfrm>
            <a:off x="838200" y="1845232"/>
            <a:ext cx="10515600" cy="4351338"/>
          </a:xfrm>
        </p:spPr>
        <p:txBody>
          <a:bodyPr>
            <a:normAutofit/>
          </a:bodyPr>
          <a:lstStyle/>
          <a:p>
            <a:pPr marL="114300" indent="0" algn="just">
              <a:lnSpc>
                <a:spcPct val="100000"/>
              </a:lnSpc>
              <a:buNone/>
            </a:pPr>
            <a:r>
              <a:rPr lang="en-GB" sz="2400" dirty="0"/>
              <a:t>In the movie world, companies want to recommend movies to people that they'll really enjoy watching. But figuring out what someone will like can be tricky. So, they need a smart system that can look at movies people have already liked and suggest similar ones. This system uses clever tricks to analyse lots of movie data, like the type of movie, the actors in it, and what it's about. By understanding what makes movies alike, the system can make better suggestions, keeping viewers happy and engaged with the platform. Additionally, as it learns from people's preferences over time, it keeps getting better at recommending movies tailored to each individual's tastes, ensuring a more enjoyable viewing experience for everyone.</a:t>
            </a:r>
            <a:endParaRPr lang="en-IN" sz="2400" dirty="0"/>
          </a:p>
        </p:txBody>
      </p:sp>
      <p:pic>
        <p:nvPicPr>
          <p:cNvPr id="4" name="Picture 3">
            <a:extLst>
              <a:ext uri="{FF2B5EF4-FFF2-40B4-BE49-F238E27FC236}">
                <a16:creationId xmlns:a16="http://schemas.microsoft.com/office/drawing/2014/main" id="{6D322F01-6EC5-CA20-2F08-B40079F70FDF}"/>
              </a:ext>
            </a:extLst>
          </p:cNvPr>
          <p:cNvPicPr>
            <a:picLocks noChangeAspect="1"/>
          </p:cNvPicPr>
          <p:nvPr/>
        </p:nvPicPr>
        <p:blipFill>
          <a:blip r:embed="rId2"/>
          <a:stretch>
            <a:fillRect/>
          </a:stretch>
        </p:blipFill>
        <p:spPr>
          <a:xfrm>
            <a:off x="-75414" y="5390594"/>
            <a:ext cx="1669330" cy="1611952"/>
          </a:xfrm>
          <a:prstGeom prst="rect">
            <a:avLst/>
          </a:prstGeom>
        </p:spPr>
      </p:pic>
    </p:spTree>
    <p:extLst>
      <p:ext uri="{BB962C8B-B14F-4D97-AF65-F5344CB8AC3E}">
        <p14:creationId xmlns:p14="http://schemas.microsoft.com/office/powerpoint/2010/main" val="2999902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2F5EA-48CD-6E3E-D079-7309C585532D}"/>
              </a:ext>
            </a:extLst>
          </p:cNvPr>
          <p:cNvSpPr>
            <a:spLocks noGrp="1"/>
          </p:cNvSpPr>
          <p:nvPr>
            <p:ph type="title"/>
          </p:nvPr>
        </p:nvSpPr>
        <p:spPr>
          <a:xfrm>
            <a:off x="838200" y="113122"/>
            <a:ext cx="10515600" cy="980387"/>
          </a:xfrm>
        </p:spPr>
        <p:txBody>
          <a:bodyPr>
            <a:normAutofit/>
          </a:bodyPr>
          <a:lstStyle/>
          <a:p>
            <a:pPr algn="ctr">
              <a:lnSpc>
                <a:spcPct val="100000"/>
              </a:lnSpc>
            </a:pPr>
            <a:r>
              <a:rPr lang="en-GB" sz="4000" dirty="0">
                <a:solidFill>
                  <a:srgbClr val="FF0000"/>
                </a:solidFill>
                <a:latin typeface="Matura MT Script Capitals" panose="03020802060602070202" pitchFamily="66" charset="0"/>
              </a:rPr>
              <a:t>Objective</a:t>
            </a:r>
            <a:endParaRPr lang="en-IN" sz="4000" dirty="0">
              <a:solidFill>
                <a:srgbClr val="FF0000"/>
              </a:solidFill>
              <a:latin typeface="Matura MT Script Capitals" panose="03020802060602070202" pitchFamily="66" charset="0"/>
            </a:endParaRPr>
          </a:p>
        </p:txBody>
      </p:sp>
      <p:sp>
        <p:nvSpPr>
          <p:cNvPr id="3" name="Text Placeholder 2">
            <a:extLst>
              <a:ext uri="{FF2B5EF4-FFF2-40B4-BE49-F238E27FC236}">
                <a16:creationId xmlns:a16="http://schemas.microsoft.com/office/drawing/2014/main" id="{E586A362-EA00-BDAE-39C2-802D82010D10}"/>
              </a:ext>
            </a:extLst>
          </p:cNvPr>
          <p:cNvSpPr>
            <a:spLocks noGrp="1"/>
          </p:cNvSpPr>
          <p:nvPr>
            <p:ph type="body" idx="1"/>
          </p:nvPr>
        </p:nvSpPr>
        <p:spPr>
          <a:xfrm>
            <a:off x="838200" y="909127"/>
            <a:ext cx="10515600" cy="2507964"/>
          </a:xfrm>
        </p:spPr>
        <p:txBody>
          <a:bodyPr/>
          <a:lstStyle/>
          <a:p>
            <a:pPr>
              <a:lnSpc>
                <a:spcPct val="100000"/>
              </a:lnSpc>
              <a:buFont typeface="Wingdings" panose="05000000000000000000" pitchFamily="2" charset="2"/>
              <a:buChar char="q"/>
            </a:pPr>
            <a:r>
              <a:rPr lang="en-GB" sz="2000" dirty="0">
                <a:solidFill>
                  <a:srgbClr val="00B050"/>
                </a:solidFill>
                <a:latin typeface="Baskerville Old Face" panose="02020602080505020303" pitchFamily="18" charset="0"/>
              </a:rPr>
              <a:t>Smart Recommendations</a:t>
            </a:r>
            <a:r>
              <a:rPr lang="en-GB" sz="2000" dirty="0">
                <a:solidFill>
                  <a:srgbClr val="00B050"/>
                </a:solidFill>
              </a:rPr>
              <a:t>:</a:t>
            </a:r>
            <a:r>
              <a:rPr lang="en-GB" sz="2000" dirty="0">
                <a:solidFill>
                  <a:srgbClr val="7787BB"/>
                </a:solidFill>
              </a:rPr>
              <a:t> </a:t>
            </a:r>
            <a:r>
              <a:rPr lang="en-GB" sz="1800" dirty="0"/>
              <a:t>Create a system that suggests movies based on what people have already watched and liked</a:t>
            </a:r>
            <a:r>
              <a:rPr lang="en-GB" sz="2000" dirty="0"/>
              <a:t>.</a:t>
            </a:r>
          </a:p>
          <a:p>
            <a:pPr>
              <a:lnSpc>
                <a:spcPct val="100000"/>
              </a:lnSpc>
              <a:buFont typeface="Wingdings" panose="05000000000000000000" pitchFamily="2" charset="2"/>
              <a:buChar char="q"/>
            </a:pPr>
            <a:r>
              <a:rPr lang="en-GB" sz="2000" dirty="0">
                <a:solidFill>
                  <a:srgbClr val="00B050"/>
                </a:solidFill>
                <a:latin typeface="Baskerville Old Face" panose="02020602080505020303" pitchFamily="18" charset="0"/>
              </a:rPr>
              <a:t>Understanding Movies: </a:t>
            </a:r>
            <a:r>
              <a:rPr lang="en-GB" sz="1800" dirty="0"/>
              <a:t>Figure out what makes movies similar to each other, like their genre, actors, and story.</a:t>
            </a:r>
            <a:endParaRPr lang="en-GB" sz="2000" dirty="0"/>
          </a:p>
          <a:p>
            <a:pPr>
              <a:lnSpc>
                <a:spcPct val="100000"/>
              </a:lnSpc>
              <a:buFont typeface="Wingdings" panose="05000000000000000000" pitchFamily="2" charset="2"/>
              <a:buChar char="q"/>
            </a:pPr>
            <a:r>
              <a:rPr lang="en-GB" sz="2000" dirty="0">
                <a:solidFill>
                  <a:srgbClr val="00B050"/>
                </a:solidFill>
                <a:latin typeface="Baskerville Old Face" panose="02020602080505020303" pitchFamily="18" charset="0"/>
              </a:rPr>
              <a:t>Making It Better: </a:t>
            </a:r>
            <a:r>
              <a:rPr lang="en-GB" sz="1800" dirty="0"/>
              <a:t>Keep improving the system by seeing how well it matches people's tastes and making it work even better</a:t>
            </a:r>
            <a:r>
              <a:rPr lang="en-GB" sz="2000" dirty="0"/>
              <a:t>.</a:t>
            </a:r>
          </a:p>
          <a:p>
            <a:pPr marL="114300" indent="0">
              <a:lnSpc>
                <a:spcPct val="100000"/>
              </a:lnSpc>
              <a:buNone/>
            </a:pPr>
            <a:endParaRPr lang="en-IN" dirty="0"/>
          </a:p>
        </p:txBody>
      </p:sp>
      <p:pic>
        <p:nvPicPr>
          <p:cNvPr id="8" name="Picture 7">
            <a:extLst>
              <a:ext uri="{FF2B5EF4-FFF2-40B4-BE49-F238E27FC236}">
                <a16:creationId xmlns:a16="http://schemas.microsoft.com/office/drawing/2014/main" id="{0AEA6FE8-04C4-0DC8-4DCE-E894D28AF658}"/>
              </a:ext>
            </a:extLst>
          </p:cNvPr>
          <p:cNvPicPr>
            <a:picLocks noChangeAspect="1"/>
          </p:cNvPicPr>
          <p:nvPr/>
        </p:nvPicPr>
        <p:blipFill>
          <a:blip r:embed="rId2"/>
          <a:stretch>
            <a:fillRect/>
          </a:stretch>
        </p:blipFill>
        <p:spPr>
          <a:xfrm>
            <a:off x="-75414" y="5390594"/>
            <a:ext cx="1669330" cy="1611952"/>
          </a:xfrm>
          <a:prstGeom prst="rect">
            <a:avLst/>
          </a:prstGeom>
        </p:spPr>
      </p:pic>
      <p:sp>
        <p:nvSpPr>
          <p:cNvPr id="4" name="TextBox 3">
            <a:extLst>
              <a:ext uri="{FF2B5EF4-FFF2-40B4-BE49-F238E27FC236}">
                <a16:creationId xmlns:a16="http://schemas.microsoft.com/office/drawing/2014/main" id="{54BD6D62-EF0F-50B4-8564-73C1FAFC3990}"/>
              </a:ext>
            </a:extLst>
          </p:cNvPr>
          <p:cNvSpPr txBox="1"/>
          <p:nvPr/>
        </p:nvSpPr>
        <p:spPr>
          <a:xfrm>
            <a:off x="1291469" y="2967800"/>
            <a:ext cx="10001839" cy="707886"/>
          </a:xfrm>
          <a:prstGeom prst="rect">
            <a:avLst/>
          </a:prstGeom>
          <a:noFill/>
        </p:spPr>
        <p:txBody>
          <a:bodyPr wrap="square" rtlCol="0">
            <a:spAutoFit/>
          </a:bodyPr>
          <a:lstStyle/>
          <a:p>
            <a:pPr algn="ctr"/>
            <a:r>
              <a:rPr lang="en-GB" sz="4000" dirty="0">
                <a:solidFill>
                  <a:srgbClr val="FF0000"/>
                </a:solidFill>
                <a:latin typeface="Matura MT Script Capitals" panose="03020802060602070202" pitchFamily="66" charset="0"/>
              </a:rPr>
              <a:t>Content based Filtering</a:t>
            </a:r>
            <a:endParaRPr lang="en-IN" sz="4000" dirty="0">
              <a:solidFill>
                <a:srgbClr val="FF0000"/>
              </a:solidFill>
              <a:latin typeface="Matura MT Script Capitals" panose="03020802060602070202" pitchFamily="66" charset="0"/>
            </a:endParaRPr>
          </a:p>
        </p:txBody>
      </p:sp>
      <p:sp>
        <p:nvSpPr>
          <p:cNvPr id="5" name="TextBox 4">
            <a:extLst>
              <a:ext uri="{FF2B5EF4-FFF2-40B4-BE49-F238E27FC236}">
                <a16:creationId xmlns:a16="http://schemas.microsoft.com/office/drawing/2014/main" id="{14B9867F-C9E5-AA6D-CDF3-50EB7C8E6CD7}"/>
              </a:ext>
            </a:extLst>
          </p:cNvPr>
          <p:cNvSpPr txBox="1"/>
          <p:nvPr/>
        </p:nvSpPr>
        <p:spPr>
          <a:xfrm>
            <a:off x="953678" y="3639282"/>
            <a:ext cx="10284643" cy="2985433"/>
          </a:xfrm>
          <a:prstGeom prst="rect">
            <a:avLst/>
          </a:prstGeom>
          <a:noFill/>
        </p:spPr>
        <p:txBody>
          <a:bodyPr wrap="square" rtlCol="0">
            <a:spAutoFit/>
          </a:bodyPr>
          <a:lstStyle/>
          <a:p>
            <a:pPr marL="342900" indent="-342900">
              <a:buFont typeface="Wingdings" panose="05000000000000000000" pitchFamily="2" charset="2"/>
              <a:buChar char="q"/>
            </a:pPr>
            <a:r>
              <a:rPr lang="en-GB" sz="2000" dirty="0">
                <a:solidFill>
                  <a:srgbClr val="00B050"/>
                </a:solidFill>
                <a:latin typeface="Baskerville Old Face" panose="02020602080505020303" pitchFamily="18" charset="0"/>
              </a:rPr>
              <a:t>User Profiles</a:t>
            </a:r>
            <a:r>
              <a:rPr lang="en-GB" sz="2000" dirty="0">
                <a:solidFill>
                  <a:srgbClr val="00B050"/>
                </a:solidFill>
              </a:rPr>
              <a:t>: </a:t>
            </a:r>
            <a:r>
              <a:rPr lang="en-GB" sz="1800" dirty="0">
                <a:latin typeface="Calibri" panose="020F0502020204030204" pitchFamily="34" charset="0"/>
                <a:ea typeface="Calibri" panose="020F0502020204030204" pitchFamily="34" charset="0"/>
                <a:cs typeface="Calibri" panose="020F0502020204030204" pitchFamily="34" charset="0"/>
              </a:rPr>
              <a:t>Develops detailed profiles of users' movie preferences by analysing factors such as genres, actors, directors, and themes they prefer, based on their viewing history.</a:t>
            </a:r>
          </a:p>
          <a:p>
            <a:pPr marL="285750" indent="-285750">
              <a:buFont typeface="Wingdings" panose="05000000000000000000" pitchFamily="2" charset="2"/>
              <a:buChar char="q"/>
            </a:pPr>
            <a:endParaRPr lang="en-GB" dirty="0"/>
          </a:p>
          <a:p>
            <a:pPr marL="342900" indent="-342900">
              <a:buFont typeface="Wingdings" panose="05000000000000000000" pitchFamily="2" charset="2"/>
              <a:buChar char="q"/>
            </a:pPr>
            <a:r>
              <a:rPr lang="en-GB" sz="2000" dirty="0">
                <a:solidFill>
                  <a:srgbClr val="00B050"/>
                </a:solidFill>
                <a:latin typeface="Baskerville Old Face" panose="02020602080505020303" pitchFamily="18" charset="0"/>
              </a:rPr>
              <a:t>Similarity Matching: </a:t>
            </a:r>
            <a:r>
              <a:rPr lang="en-GB" sz="1800" dirty="0">
                <a:latin typeface="Calibri" panose="020F0502020204030204" pitchFamily="34" charset="0"/>
                <a:ea typeface="Calibri" panose="020F0502020204030204" pitchFamily="34" charset="0"/>
                <a:cs typeface="Calibri" panose="020F0502020204030204" pitchFamily="34" charset="0"/>
              </a:rPr>
              <a:t>Identifies users with similar tastes by comparing their movie preferences and recommends films that align with their interests, leveraging similarities in genres, cast, and plot characteristics.</a:t>
            </a:r>
          </a:p>
          <a:p>
            <a:pPr marL="285750" indent="-285750">
              <a:buFont typeface="Wingdings" panose="05000000000000000000" pitchFamily="2" charset="2"/>
              <a:buChar char="q"/>
            </a:pPr>
            <a:endParaRPr lang="en-GB" sz="1800" dirty="0"/>
          </a:p>
          <a:p>
            <a:pPr marL="342900" indent="-342900">
              <a:buFont typeface="Wingdings" panose="05000000000000000000" pitchFamily="2" charset="2"/>
              <a:buChar char="q"/>
            </a:pPr>
            <a:r>
              <a:rPr lang="en-GB" sz="2000" dirty="0">
                <a:solidFill>
                  <a:srgbClr val="00B050"/>
                </a:solidFill>
                <a:latin typeface="Baskerville Old Face" panose="02020602080505020303" pitchFamily="18" charset="0"/>
              </a:rPr>
              <a:t>Personalized Suggestions</a:t>
            </a:r>
            <a:r>
              <a:rPr lang="en-GB" sz="2000" dirty="0">
                <a:solidFill>
                  <a:srgbClr val="00B050"/>
                </a:solidFill>
                <a:latin typeface="Calibri" panose="020F0502020204030204" pitchFamily="34" charset="0"/>
                <a:ea typeface="Calibri" panose="020F0502020204030204" pitchFamily="34" charset="0"/>
                <a:cs typeface="Calibri" panose="020F0502020204030204" pitchFamily="34" charset="0"/>
              </a:rPr>
              <a:t>: </a:t>
            </a:r>
            <a:r>
              <a:rPr lang="en-GB" sz="1800" dirty="0">
                <a:latin typeface="Calibri" panose="020F0502020204030204" pitchFamily="34" charset="0"/>
                <a:ea typeface="Calibri" panose="020F0502020204030204" pitchFamily="34" charset="0"/>
                <a:cs typeface="Calibri" panose="020F0502020204030204" pitchFamily="34" charset="0"/>
              </a:rPr>
              <a:t>Delivers personalized movie recommendations tailored to each user's unique interests and preferences, ensuring a satisfying viewing experience by suggesting films that closely match their individual tastes and preferences</a:t>
            </a:r>
            <a:r>
              <a:rPr lang="en-GB" sz="1800" dirty="0"/>
              <a:t>.</a:t>
            </a:r>
          </a:p>
        </p:txBody>
      </p:sp>
    </p:spTree>
    <p:extLst>
      <p:ext uri="{BB962C8B-B14F-4D97-AF65-F5344CB8AC3E}">
        <p14:creationId xmlns:p14="http://schemas.microsoft.com/office/powerpoint/2010/main" val="4098541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359DE-7135-0254-DF10-D3B8DE0183D3}"/>
              </a:ext>
            </a:extLst>
          </p:cNvPr>
          <p:cNvSpPr>
            <a:spLocks noGrp="1"/>
          </p:cNvSpPr>
          <p:nvPr>
            <p:ph type="title"/>
          </p:nvPr>
        </p:nvSpPr>
        <p:spPr>
          <a:xfrm>
            <a:off x="838200" y="2103437"/>
            <a:ext cx="10515600" cy="1325563"/>
          </a:xfrm>
        </p:spPr>
        <p:txBody>
          <a:bodyPr>
            <a:normAutofit/>
          </a:bodyPr>
          <a:lstStyle/>
          <a:p>
            <a:pPr algn="ctr">
              <a:lnSpc>
                <a:spcPct val="100000"/>
              </a:lnSpc>
            </a:pPr>
            <a:r>
              <a:rPr lang="en-IN" dirty="0">
                <a:solidFill>
                  <a:srgbClr val="FF0000"/>
                </a:solidFill>
                <a:latin typeface="Matura MT Script Capitals" panose="03020802060602070202" pitchFamily="66" charset="0"/>
              </a:rPr>
              <a:t>Expected Outcome</a:t>
            </a:r>
          </a:p>
        </p:txBody>
      </p:sp>
      <p:sp>
        <p:nvSpPr>
          <p:cNvPr id="3" name="Text Placeholder 2">
            <a:extLst>
              <a:ext uri="{FF2B5EF4-FFF2-40B4-BE49-F238E27FC236}">
                <a16:creationId xmlns:a16="http://schemas.microsoft.com/office/drawing/2014/main" id="{5E973877-6825-4F31-0259-669F79B9F974}"/>
              </a:ext>
            </a:extLst>
          </p:cNvPr>
          <p:cNvSpPr>
            <a:spLocks noGrp="1"/>
          </p:cNvSpPr>
          <p:nvPr>
            <p:ph type="body" idx="1"/>
          </p:nvPr>
        </p:nvSpPr>
        <p:spPr>
          <a:xfrm>
            <a:off x="838200" y="3315014"/>
            <a:ext cx="10515600" cy="3061959"/>
          </a:xfrm>
        </p:spPr>
        <p:txBody>
          <a:bodyPr/>
          <a:lstStyle/>
          <a:p>
            <a:pPr>
              <a:lnSpc>
                <a:spcPct val="100000"/>
              </a:lnSpc>
              <a:buFont typeface="Wingdings" panose="05000000000000000000" pitchFamily="2" charset="2"/>
              <a:buChar char="ü"/>
            </a:pPr>
            <a:r>
              <a:rPr lang="en-GB" sz="2400" dirty="0">
                <a:solidFill>
                  <a:srgbClr val="00B050"/>
                </a:solidFill>
                <a:latin typeface="Baskerville Old Face" panose="02020602080505020303" pitchFamily="18" charset="0"/>
              </a:rPr>
              <a:t>Happier Viewers: </a:t>
            </a:r>
            <a:r>
              <a:rPr lang="en-GB" sz="2200" dirty="0"/>
              <a:t>People will be happier because they'll get suggestions for movies they're likely to enjoy.</a:t>
            </a:r>
          </a:p>
          <a:p>
            <a:pPr>
              <a:lnSpc>
                <a:spcPct val="100000"/>
              </a:lnSpc>
              <a:buFont typeface="Wingdings" panose="05000000000000000000" pitchFamily="2" charset="2"/>
              <a:buChar char="ü"/>
            </a:pPr>
            <a:r>
              <a:rPr lang="en-GB" sz="2400" dirty="0">
                <a:solidFill>
                  <a:srgbClr val="00B050"/>
                </a:solidFill>
                <a:latin typeface="Baskerville Old Face" panose="02020602080505020303" pitchFamily="18" charset="0"/>
              </a:rPr>
              <a:t>Keeping People Around: </a:t>
            </a:r>
            <a:r>
              <a:rPr lang="en-GB" sz="2200" dirty="0"/>
              <a:t>People will stick around on the platform longer because they'll find more movies they want to watch.</a:t>
            </a:r>
          </a:p>
          <a:p>
            <a:pPr>
              <a:lnSpc>
                <a:spcPct val="100000"/>
              </a:lnSpc>
              <a:buFont typeface="Wingdings" panose="05000000000000000000" pitchFamily="2" charset="2"/>
              <a:buChar char="ü"/>
            </a:pPr>
            <a:r>
              <a:rPr lang="en-GB" sz="2400" dirty="0">
                <a:solidFill>
                  <a:srgbClr val="00B050"/>
                </a:solidFill>
                <a:latin typeface="Baskerville Old Face" panose="02020602080505020303" pitchFamily="18" charset="0"/>
              </a:rPr>
              <a:t>Beating the Competition: </a:t>
            </a:r>
            <a:r>
              <a:rPr lang="en-GB" sz="2200" dirty="0"/>
              <a:t>Our platform will be better than others because our suggestions will be spot-on and keep people coming back for more.</a:t>
            </a:r>
          </a:p>
          <a:p>
            <a:pPr marL="114300" indent="0">
              <a:lnSpc>
                <a:spcPct val="100000"/>
              </a:lnSpc>
              <a:buNone/>
            </a:pPr>
            <a:endParaRPr lang="en-IN" dirty="0"/>
          </a:p>
        </p:txBody>
      </p:sp>
      <p:pic>
        <p:nvPicPr>
          <p:cNvPr id="4" name="Picture 3">
            <a:extLst>
              <a:ext uri="{FF2B5EF4-FFF2-40B4-BE49-F238E27FC236}">
                <a16:creationId xmlns:a16="http://schemas.microsoft.com/office/drawing/2014/main" id="{EB2839A5-7A0F-DC68-85D8-84A9F30ABF35}"/>
              </a:ext>
            </a:extLst>
          </p:cNvPr>
          <p:cNvPicPr>
            <a:picLocks noChangeAspect="1"/>
          </p:cNvPicPr>
          <p:nvPr/>
        </p:nvPicPr>
        <p:blipFill>
          <a:blip r:embed="rId2"/>
          <a:stretch>
            <a:fillRect/>
          </a:stretch>
        </p:blipFill>
        <p:spPr>
          <a:xfrm>
            <a:off x="-75414" y="5390594"/>
            <a:ext cx="1669330" cy="1611952"/>
          </a:xfrm>
          <a:prstGeom prst="rect">
            <a:avLst/>
          </a:prstGeom>
        </p:spPr>
      </p:pic>
      <p:sp>
        <p:nvSpPr>
          <p:cNvPr id="5" name="TextBox 4">
            <a:extLst>
              <a:ext uri="{FF2B5EF4-FFF2-40B4-BE49-F238E27FC236}">
                <a16:creationId xmlns:a16="http://schemas.microsoft.com/office/drawing/2014/main" id="{AB80B51B-F74E-18B6-2FC2-9E7E8038280C}"/>
              </a:ext>
            </a:extLst>
          </p:cNvPr>
          <p:cNvSpPr txBox="1"/>
          <p:nvPr/>
        </p:nvSpPr>
        <p:spPr>
          <a:xfrm>
            <a:off x="904973" y="142340"/>
            <a:ext cx="9816053" cy="923330"/>
          </a:xfrm>
          <a:prstGeom prst="rect">
            <a:avLst/>
          </a:prstGeom>
          <a:noFill/>
        </p:spPr>
        <p:txBody>
          <a:bodyPr wrap="square" rtlCol="0">
            <a:spAutoFit/>
          </a:bodyPr>
          <a:lstStyle/>
          <a:p>
            <a:pPr algn="ctr"/>
            <a:r>
              <a:rPr lang="en-IN" sz="4000" dirty="0">
                <a:solidFill>
                  <a:srgbClr val="FF0000"/>
                </a:solidFill>
                <a:latin typeface="Matura MT Script Capitals" panose="03020802060602070202" pitchFamily="66" charset="0"/>
              </a:rPr>
              <a:t>Proposed Solution</a:t>
            </a:r>
          </a:p>
          <a:p>
            <a:endParaRPr lang="en-IN" dirty="0"/>
          </a:p>
        </p:txBody>
      </p:sp>
      <p:sp>
        <p:nvSpPr>
          <p:cNvPr id="7" name="TextBox 6">
            <a:extLst>
              <a:ext uri="{FF2B5EF4-FFF2-40B4-BE49-F238E27FC236}">
                <a16:creationId xmlns:a16="http://schemas.microsoft.com/office/drawing/2014/main" id="{68D5F091-2C64-2E75-5891-DAD785A0F432}"/>
              </a:ext>
            </a:extLst>
          </p:cNvPr>
          <p:cNvSpPr txBox="1"/>
          <p:nvPr/>
        </p:nvSpPr>
        <p:spPr>
          <a:xfrm>
            <a:off x="838200" y="927766"/>
            <a:ext cx="10161113" cy="1323439"/>
          </a:xfrm>
          <a:prstGeom prst="rect">
            <a:avLst/>
          </a:prstGeom>
          <a:noFill/>
        </p:spPr>
        <p:txBody>
          <a:bodyPr wrap="square" rtlCol="0">
            <a:spAutoFit/>
          </a:bodyPr>
          <a:lstStyle/>
          <a:p>
            <a:pPr algn="just"/>
            <a:r>
              <a:rPr lang="en-GB" sz="2200" dirty="0">
                <a:latin typeface="Calibri" panose="020F0502020204030204" pitchFamily="34" charset="0"/>
                <a:ea typeface="Calibri" panose="020F0502020204030204" pitchFamily="34" charset="0"/>
                <a:cs typeface="Calibri" panose="020F0502020204030204" pitchFamily="34" charset="0"/>
              </a:rPr>
              <a:t>We'll use machine learning tricks to analyse lots of movie data and build a smart system. It will learn from what people watch and like, and then use that to suggest other movies they might enjoy.</a:t>
            </a:r>
          </a:p>
          <a:p>
            <a:endParaRPr lang="en-IN" dirty="0"/>
          </a:p>
        </p:txBody>
      </p:sp>
    </p:spTree>
    <p:extLst>
      <p:ext uri="{BB962C8B-B14F-4D97-AF65-F5344CB8AC3E}">
        <p14:creationId xmlns:p14="http://schemas.microsoft.com/office/powerpoint/2010/main" val="2217242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581D2-8421-AD65-0838-B39E9581C299}"/>
              </a:ext>
            </a:extLst>
          </p:cNvPr>
          <p:cNvSpPr>
            <a:spLocks noGrp="1"/>
          </p:cNvSpPr>
          <p:nvPr>
            <p:ph type="title"/>
          </p:nvPr>
        </p:nvSpPr>
        <p:spPr>
          <a:xfrm>
            <a:off x="838200" y="209410"/>
            <a:ext cx="10515600" cy="602874"/>
          </a:xfrm>
        </p:spPr>
        <p:txBody>
          <a:bodyPr>
            <a:normAutofit/>
          </a:bodyPr>
          <a:lstStyle/>
          <a:p>
            <a:r>
              <a:rPr lang="en-GB" sz="2800" dirty="0">
                <a:solidFill>
                  <a:srgbClr val="FF0000"/>
                </a:solidFill>
                <a:latin typeface="Matura MT Script Capitals" panose="03020802060602070202" pitchFamily="66" charset="0"/>
              </a:rPr>
              <a:t>About The Data</a:t>
            </a:r>
            <a:endParaRPr lang="en-IN" sz="2800" dirty="0">
              <a:solidFill>
                <a:srgbClr val="FF0000"/>
              </a:solidFill>
              <a:latin typeface="Matura MT Script Capitals" panose="03020802060602070202" pitchFamily="66" charset="0"/>
            </a:endParaRPr>
          </a:p>
        </p:txBody>
      </p:sp>
      <p:sp>
        <p:nvSpPr>
          <p:cNvPr id="3" name="Text Placeholder 2">
            <a:extLst>
              <a:ext uri="{FF2B5EF4-FFF2-40B4-BE49-F238E27FC236}">
                <a16:creationId xmlns:a16="http://schemas.microsoft.com/office/drawing/2014/main" id="{0B820E34-995E-9A74-424F-A9ADAEAF89B3}"/>
              </a:ext>
            </a:extLst>
          </p:cNvPr>
          <p:cNvSpPr>
            <a:spLocks noGrp="1"/>
          </p:cNvSpPr>
          <p:nvPr>
            <p:ph type="body" idx="1"/>
          </p:nvPr>
        </p:nvSpPr>
        <p:spPr>
          <a:xfrm>
            <a:off x="759251" y="635392"/>
            <a:ext cx="10515600" cy="1502037"/>
          </a:xfrm>
        </p:spPr>
        <p:txBody>
          <a:bodyPr>
            <a:normAutofit fontScale="85000" lnSpcReduction="20000"/>
          </a:bodyPr>
          <a:lstStyle/>
          <a:p>
            <a:r>
              <a:rPr lang="en-GB" sz="1900" dirty="0"/>
              <a:t>Gathered movie datasets from Kaggle, containing information such as titles, overviews, genres, keywords, cast, crew and other features. </a:t>
            </a:r>
          </a:p>
          <a:p>
            <a:r>
              <a:rPr lang="en-GB" sz="1900" dirty="0">
                <a:latin typeface="Franklin Gothic Demi" panose="020B0703020102020204" pitchFamily="34" charset="0"/>
              </a:rPr>
              <a:t>tmdb_5000_movies.csv: </a:t>
            </a:r>
            <a:r>
              <a:rPr lang="en-GB" sz="1900" dirty="0"/>
              <a:t>Includes data on 5000 movies and 20 columns, featuring various features such as movie_id, revenue, and popularity, facilitating trend analysis and recommendation system development in the film industry.</a:t>
            </a:r>
          </a:p>
          <a:p>
            <a:r>
              <a:rPr lang="en-GB" sz="1900" dirty="0">
                <a:latin typeface="Franklin Gothic Demi" panose="020B0703020102020204" pitchFamily="34" charset="0"/>
              </a:rPr>
              <a:t>tmdb_5000_credits.csv: </a:t>
            </a:r>
            <a:r>
              <a:rPr lang="en-GB" sz="1900" dirty="0"/>
              <a:t>Provides credits for the same movie set, detailing cast and crew members, enhancing analysis with information on actor collaborations and production team contributions.</a:t>
            </a:r>
          </a:p>
          <a:p>
            <a:pPr marL="114300" indent="0">
              <a:buNone/>
            </a:pPr>
            <a:endParaRPr lang="en-IN" dirty="0"/>
          </a:p>
        </p:txBody>
      </p:sp>
      <p:sp>
        <p:nvSpPr>
          <p:cNvPr id="4" name="TextBox 3">
            <a:extLst>
              <a:ext uri="{FF2B5EF4-FFF2-40B4-BE49-F238E27FC236}">
                <a16:creationId xmlns:a16="http://schemas.microsoft.com/office/drawing/2014/main" id="{033C94D7-4715-C6D1-D3AC-78264AB4752A}"/>
              </a:ext>
            </a:extLst>
          </p:cNvPr>
          <p:cNvSpPr txBox="1"/>
          <p:nvPr/>
        </p:nvSpPr>
        <p:spPr>
          <a:xfrm>
            <a:off x="838200" y="2137429"/>
            <a:ext cx="10515600" cy="2023631"/>
          </a:xfrm>
          <a:prstGeom prst="rect">
            <a:avLst/>
          </a:prstGeom>
          <a:noFill/>
        </p:spPr>
        <p:txBody>
          <a:bodyPr wrap="square" rtlCol="0">
            <a:spAutoFit/>
          </a:bodyPr>
          <a:lstStyle/>
          <a:p>
            <a:r>
              <a:rPr lang="en-GB" sz="2800" dirty="0">
                <a:solidFill>
                  <a:srgbClr val="FF0000"/>
                </a:solidFill>
                <a:latin typeface="Matura MT Script Capitals" panose="03020802060602070202" pitchFamily="66" charset="0"/>
              </a:rPr>
              <a:t>Loading and Merging of Data</a:t>
            </a:r>
          </a:p>
          <a:p>
            <a:endParaRPr lang="en-GB" dirty="0"/>
          </a:p>
          <a:p>
            <a:pPr marL="285750" lvl="3" indent="-285750">
              <a:lnSpc>
                <a:spcPct val="150000"/>
              </a:lnSpc>
              <a:buFont typeface="Arial" panose="020B0604020202020204" pitchFamily="34" charset="0"/>
              <a:buChar char="•"/>
            </a:pPr>
            <a:r>
              <a:rPr lang="en-GB" sz="1500" dirty="0"/>
              <a:t>The datasets 'tmdb_5000_movies.csv' and 'tmdb_5000_credits.csv' were loaded and merged based on movie titles to consolidate movie information and credits into a single dataset for analysis using pandas.</a:t>
            </a:r>
          </a:p>
          <a:p>
            <a:pPr marL="285750" lvl="3" indent="-285750">
              <a:lnSpc>
                <a:spcPct val="150000"/>
              </a:lnSpc>
              <a:buFont typeface="Arial" panose="020B0604020202020204" pitchFamily="34" charset="0"/>
              <a:buChar char="•"/>
            </a:pPr>
            <a:r>
              <a:rPr lang="en-GB" sz="1500" dirty="0"/>
              <a:t>The datasets were merged based on the </a:t>
            </a:r>
            <a:r>
              <a:rPr lang="en-GB" sz="1500" b="1" dirty="0"/>
              <a:t>movie title</a:t>
            </a:r>
            <a:r>
              <a:rPr lang="en-GB" sz="1500" dirty="0"/>
              <a:t> to combine relevant information into a single Data Frame.</a:t>
            </a:r>
          </a:p>
          <a:p>
            <a:endParaRPr lang="en-IN" sz="1600" dirty="0"/>
          </a:p>
        </p:txBody>
      </p:sp>
      <p:sp>
        <p:nvSpPr>
          <p:cNvPr id="5" name="TextBox 4">
            <a:extLst>
              <a:ext uri="{FF2B5EF4-FFF2-40B4-BE49-F238E27FC236}">
                <a16:creationId xmlns:a16="http://schemas.microsoft.com/office/drawing/2014/main" id="{E988626D-4FC1-286B-752D-10CA31DBC254}"/>
              </a:ext>
            </a:extLst>
          </p:cNvPr>
          <p:cNvSpPr txBox="1"/>
          <p:nvPr/>
        </p:nvSpPr>
        <p:spPr>
          <a:xfrm>
            <a:off x="759251" y="4035590"/>
            <a:ext cx="10594549" cy="1877437"/>
          </a:xfrm>
          <a:prstGeom prst="rect">
            <a:avLst/>
          </a:prstGeom>
          <a:noFill/>
        </p:spPr>
        <p:txBody>
          <a:bodyPr wrap="square" rtlCol="0">
            <a:spAutoFit/>
          </a:bodyPr>
          <a:lstStyle/>
          <a:p>
            <a:r>
              <a:rPr lang="en-GB" sz="2800" dirty="0">
                <a:solidFill>
                  <a:srgbClr val="FF0000"/>
                </a:solidFill>
                <a:latin typeface="Matura MT Script Capitals" panose="03020802060602070202" pitchFamily="66" charset="0"/>
              </a:rPr>
              <a:t>Data Preprocessing</a:t>
            </a:r>
          </a:p>
          <a:p>
            <a:pPr marL="285750" indent="-285750">
              <a:lnSpc>
                <a:spcPct val="150000"/>
              </a:lnSpc>
              <a:buFont typeface="Arial" panose="020B0604020202020204" pitchFamily="34" charset="0"/>
              <a:buChar char="•"/>
            </a:pPr>
            <a:r>
              <a:rPr lang="en-GB" sz="1600" dirty="0">
                <a:solidFill>
                  <a:schemeClr val="tx1"/>
                </a:solidFill>
                <a:latin typeface="Calibri" panose="020F0502020204030204" pitchFamily="34" charset="0"/>
                <a:ea typeface="Calibri" panose="020F0502020204030204" pitchFamily="34" charset="0"/>
                <a:cs typeface="Calibri" panose="020F0502020204030204" pitchFamily="34" charset="0"/>
              </a:rPr>
              <a:t>Dropped unnecessary columns like 'id'.</a:t>
            </a:r>
          </a:p>
          <a:p>
            <a:pPr marL="285750" indent="-285750">
              <a:lnSpc>
                <a:spcPct val="150000"/>
              </a:lnSpc>
              <a:buFont typeface="Arial" panose="020B0604020202020204" pitchFamily="34" charset="0"/>
              <a:buChar char="•"/>
            </a:pPr>
            <a:r>
              <a:rPr lang="en-GB" sz="1600" dirty="0">
                <a:solidFill>
                  <a:schemeClr val="tx1"/>
                </a:solidFill>
                <a:latin typeface="Calibri" panose="020F0502020204030204" pitchFamily="34" charset="0"/>
                <a:ea typeface="Calibri" panose="020F0502020204030204" pitchFamily="34" charset="0"/>
                <a:cs typeface="Calibri" panose="020F0502020204030204" pitchFamily="34" charset="0"/>
              </a:rPr>
              <a:t>Extracted relevant features like 'movie_id', 'title', 'overview', 'genres', 'keywords', 'cast', and 'crew'.</a:t>
            </a:r>
          </a:p>
          <a:p>
            <a:pPr marL="285750" indent="-285750">
              <a:lnSpc>
                <a:spcPct val="150000"/>
              </a:lnSpc>
              <a:buFont typeface="Arial" panose="020B0604020202020204" pitchFamily="34" charset="0"/>
              <a:buChar char="•"/>
            </a:pPr>
            <a:r>
              <a:rPr lang="en-GB" sz="1600" dirty="0">
                <a:solidFill>
                  <a:schemeClr val="tx1"/>
                </a:solidFill>
                <a:latin typeface="Calibri" panose="020F0502020204030204" pitchFamily="34" charset="0"/>
                <a:ea typeface="Calibri" panose="020F0502020204030204" pitchFamily="34" charset="0"/>
                <a:cs typeface="Calibri" panose="020F0502020204030204" pitchFamily="34" charset="0"/>
              </a:rPr>
              <a:t>Checked for missing values and dropped rows with missing overview information.</a:t>
            </a:r>
          </a:p>
          <a:p>
            <a:endParaRPr lang="en-GB" sz="1600" dirty="0">
              <a:solidFill>
                <a:srgbClr val="FF0000"/>
              </a:solidFill>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5BDCB84A-D40C-3831-116E-0AABB0EA581A}"/>
              </a:ext>
            </a:extLst>
          </p:cNvPr>
          <p:cNvPicPr>
            <a:picLocks noChangeAspect="1"/>
          </p:cNvPicPr>
          <p:nvPr/>
        </p:nvPicPr>
        <p:blipFill>
          <a:blip r:embed="rId2"/>
          <a:stretch>
            <a:fillRect/>
          </a:stretch>
        </p:blipFill>
        <p:spPr>
          <a:xfrm>
            <a:off x="-75414" y="5390594"/>
            <a:ext cx="1669330" cy="1611952"/>
          </a:xfrm>
          <a:prstGeom prst="rect">
            <a:avLst/>
          </a:prstGeom>
        </p:spPr>
      </p:pic>
    </p:spTree>
    <p:extLst>
      <p:ext uri="{BB962C8B-B14F-4D97-AF65-F5344CB8AC3E}">
        <p14:creationId xmlns:p14="http://schemas.microsoft.com/office/powerpoint/2010/main" val="831915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5CDFC-2A3E-D577-470E-CCD68D043D99}"/>
              </a:ext>
            </a:extLst>
          </p:cNvPr>
          <p:cNvSpPr>
            <a:spLocks noGrp="1"/>
          </p:cNvSpPr>
          <p:nvPr>
            <p:ph type="title"/>
          </p:nvPr>
        </p:nvSpPr>
        <p:spPr>
          <a:xfrm>
            <a:off x="838200" y="167162"/>
            <a:ext cx="10515600" cy="832079"/>
          </a:xfrm>
        </p:spPr>
        <p:txBody>
          <a:bodyPr>
            <a:normAutofit/>
          </a:bodyPr>
          <a:lstStyle/>
          <a:p>
            <a:r>
              <a:rPr lang="en-GB" sz="2800" dirty="0">
                <a:solidFill>
                  <a:srgbClr val="FF0000"/>
                </a:solidFill>
                <a:latin typeface="Matura MT Script Capitals" panose="03020802060602070202" pitchFamily="66" charset="0"/>
              </a:rPr>
              <a:t>Feature Engineering</a:t>
            </a:r>
            <a:endParaRPr lang="en-IN" sz="2800" dirty="0">
              <a:solidFill>
                <a:srgbClr val="FF0000"/>
              </a:solidFill>
              <a:latin typeface="Matura MT Script Capitals" panose="03020802060602070202" pitchFamily="66" charset="0"/>
            </a:endParaRPr>
          </a:p>
        </p:txBody>
      </p:sp>
      <p:sp>
        <p:nvSpPr>
          <p:cNvPr id="3" name="Text Placeholder 2">
            <a:extLst>
              <a:ext uri="{FF2B5EF4-FFF2-40B4-BE49-F238E27FC236}">
                <a16:creationId xmlns:a16="http://schemas.microsoft.com/office/drawing/2014/main" id="{DF63B84E-C40B-D0EE-0B3C-7CFA9355B92D}"/>
              </a:ext>
            </a:extLst>
          </p:cNvPr>
          <p:cNvSpPr>
            <a:spLocks noGrp="1"/>
          </p:cNvSpPr>
          <p:nvPr>
            <p:ph type="body" idx="1"/>
          </p:nvPr>
        </p:nvSpPr>
        <p:spPr>
          <a:xfrm>
            <a:off x="838200" y="999241"/>
            <a:ext cx="10515600" cy="2341022"/>
          </a:xfrm>
        </p:spPr>
        <p:txBody>
          <a:bodyPr/>
          <a:lstStyle/>
          <a:p>
            <a:r>
              <a:rPr lang="en-GB" sz="1800" dirty="0"/>
              <a:t>Converted stringed lists in 'keywords', 'cast', and 'crew' columns into lists using </a:t>
            </a:r>
            <a:r>
              <a:rPr lang="en-GB" sz="1800" b="1" dirty="0"/>
              <a:t>the ast.literal_eval() </a:t>
            </a:r>
            <a:r>
              <a:rPr lang="en-GB" sz="1800" dirty="0"/>
              <a:t>function.</a:t>
            </a:r>
          </a:p>
          <a:p>
            <a:r>
              <a:rPr lang="en-GB" sz="1800" dirty="0"/>
              <a:t>Extracted top 3 cast members from the 'cast' column.</a:t>
            </a:r>
          </a:p>
          <a:p>
            <a:r>
              <a:rPr lang="en-GB" sz="1800" dirty="0"/>
              <a:t>Extracted directors from the 'crew' column based on the job title.</a:t>
            </a:r>
          </a:p>
          <a:p>
            <a:r>
              <a:rPr lang="en-GB" sz="1800" dirty="0"/>
              <a:t>Combined relevant features ('overview', 'genres', 'keywords', 'cast', and 'crew') to create a new feature called 'tags'.</a:t>
            </a:r>
          </a:p>
          <a:p>
            <a:pPr marL="114300" indent="0">
              <a:buNone/>
            </a:pPr>
            <a:endParaRPr lang="en-IN" dirty="0"/>
          </a:p>
        </p:txBody>
      </p:sp>
      <p:sp>
        <p:nvSpPr>
          <p:cNvPr id="4" name="TextBox 3">
            <a:extLst>
              <a:ext uri="{FF2B5EF4-FFF2-40B4-BE49-F238E27FC236}">
                <a16:creationId xmlns:a16="http://schemas.microsoft.com/office/drawing/2014/main" id="{28B6CB4A-335D-1D73-9892-6529783AA5F2}"/>
              </a:ext>
            </a:extLst>
          </p:cNvPr>
          <p:cNvSpPr txBox="1"/>
          <p:nvPr/>
        </p:nvSpPr>
        <p:spPr>
          <a:xfrm>
            <a:off x="838200" y="3676454"/>
            <a:ext cx="10515600" cy="2215991"/>
          </a:xfrm>
          <a:prstGeom prst="rect">
            <a:avLst/>
          </a:prstGeom>
          <a:noFill/>
        </p:spPr>
        <p:txBody>
          <a:bodyPr wrap="square" rtlCol="0">
            <a:spAutoFit/>
          </a:bodyPr>
          <a:lstStyle/>
          <a:p>
            <a:r>
              <a:rPr lang="en-GB" sz="2800" dirty="0">
                <a:solidFill>
                  <a:srgbClr val="FF0000"/>
                </a:solidFill>
                <a:latin typeface="Matura MT Script Capitals" panose="03020802060602070202" pitchFamily="66" charset="0"/>
              </a:rPr>
              <a:t>Text Vectorization:</a:t>
            </a:r>
          </a:p>
          <a:p>
            <a:pPr marL="285750" indent="-285750">
              <a:lnSpc>
                <a:spcPct val="150000"/>
              </a:lnSpc>
              <a:buFont typeface="Arial" panose="020B0604020202020204" pitchFamily="34" charset="0"/>
              <a:buChar char="•"/>
            </a:pPr>
            <a:r>
              <a:rPr lang="en-GB" sz="1600" dirty="0"/>
              <a:t>Concatenated all 'tags' into a single string.</a:t>
            </a:r>
          </a:p>
          <a:p>
            <a:pPr marL="285750" indent="-285750">
              <a:lnSpc>
                <a:spcPct val="150000"/>
              </a:lnSpc>
              <a:buFont typeface="Arial" panose="020B0604020202020204" pitchFamily="34" charset="0"/>
              <a:buChar char="•"/>
            </a:pPr>
            <a:r>
              <a:rPr lang="en-GB" sz="1600" dirty="0"/>
              <a:t>Lowercased the text to ensure consistency.</a:t>
            </a:r>
          </a:p>
          <a:p>
            <a:pPr marL="285750" indent="-285750">
              <a:lnSpc>
                <a:spcPct val="150000"/>
              </a:lnSpc>
              <a:buFont typeface="Arial" panose="020B0604020202020204" pitchFamily="34" charset="0"/>
              <a:buChar char="•"/>
            </a:pPr>
            <a:r>
              <a:rPr lang="en-GB" sz="1600" dirty="0"/>
              <a:t>Utilized Count Vectorizer to convert text data into a matrix of token counts, considering the top 5000 features and excluding English stop words</a:t>
            </a:r>
            <a:r>
              <a:rPr lang="en-GB" dirty="0"/>
              <a:t>.</a:t>
            </a:r>
          </a:p>
          <a:p>
            <a:endParaRPr lang="en-IN" dirty="0"/>
          </a:p>
        </p:txBody>
      </p:sp>
      <p:pic>
        <p:nvPicPr>
          <p:cNvPr id="5" name="Picture 4">
            <a:extLst>
              <a:ext uri="{FF2B5EF4-FFF2-40B4-BE49-F238E27FC236}">
                <a16:creationId xmlns:a16="http://schemas.microsoft.com/office/drawing/2014/main" id="{807A65B7-0FC9-6864-0F1A-1D2E0C4907D4}"/>
              </a:ext>
            </a:extLst>
          </p:cNvPr>
          <p:cNvPicPr>
            <a:picLocks noChangeAspect="1"/>
          </p:cNvPicPr>
          <p:nvPr/>
        </p:nvPicPr>
        <p:blipFill>
          <a:blip r:embed="rId2"/>
          <a:stretch>
            <a:fillRect/>
          </a:stretch>
        </p:blipFill>
        <p:spPr>
          <a:xfrm>
            <a:off x="-75414" y="5390594"/>
            <a:ext cx="1669330" cy="1611952"/>
          </a:xfrm>
          <a:prstGeom prst="rect">
            <a:avLst/>
          </a:prstGeom>
        </p:spPr>
      </p:pic>
    </p:spTree>
    <p:extLst>
      <p:ext uri="{BB962C8B-B14F-4D97-AF65-F5344CB8AC3E}">
        <p14:creationId xmlns:p14="http://schemas.microsoft.com/office/powerpoint/2010/main" val="3608384327"/>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553</TotalTime>
  <Words>1488</Words>
  <Application>Microsoft Office PowerPoint</Application>
  <PresentationFormat>Widescreen</PresentationFormat>
  <Paragraphs>104</Paragraphs>
  <Slides>17</Slides>
  <Notes>3</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17</vt:i4>
      </vt:variant>
    </vt:vector>
  </HeadingPairs>
  <TitlesOfParts>
    <vt:vector size="31" baseType="lpstr">
      <vt:lpstr>Matura MT Script Capitals</vt:lpstr>
      <vt:lpstr>Libre Baskerville</vt:lpstr>
      <vt:lpstr>Lato Black</vt:lpstr>
      <vt:lpstr>Cambria</vt:lpstr>
      <vt:lpstr>Copperplate Gothic Bold</vt:lpstr>
      <vt:lpstr>Calibri</vt:lpstr>
      <vt:lpstr>Eras Demi ITC</vt:lpstr>
      <vt:lpstr>Gloucester MT Extra Condensed</vt:lpstr>
      <vt:lpstr>Arial</vt:lpstr>
      <vt:lpstr>Chiller</vt:lpstr>
      <vt:lpstr>Franklin Gothic Demi</vt:lpstr>
      <vt:lpstr>Baskerville Old Face</vt:lpstr>
      <vt:lpstr>Wingdings</vt:lpstr>
      <vt:lpstr>Office Theme</vt:lpstr>
      <vt:lpstr>PowerPoint Presentation</vt:lpstr>
      <vt:lpstr>PowerPoint Presentation</vt:lpstr>
      <vt:lpstr>Contents</vt:lpstr>
      <vt:lpstr>Introduction</vt:lpstr>
      <vt:lpstr>Business Problem</vt:lpstr>
      <vt:lpstr>Objective</vt:lpstr>
      <vt:lpstr>Expected Outcome</vt:lpstr>
      <vt:lpstr>About The Data</vt:lpstr>
      <vt:lpstr>Feature Engineering</vt:lpstr>
      <vt:lpstr>Similarity Calculation </vt:lpstr>
      <vt:lpstr>Deployment</vt:lpstr>
      <vt:lpstr>Output </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Ram Aduri</dc:creator>
  <cp:lastModifiedBy>Sai Nikhil Sadhula</cp:lastModifiedBy>
  <cp:revision>11</cp:revision>
  <dcterms:created xsi:type="dcterms:W3CDTF">2021-02-16T05:19:01Z</dcterms:created>
  <dcterms:modified xsi:type="dcterms:W3CDTF">2024-05-04T09:50:20Z</dcterms:modified>
</cp:coreProperties>
</file>